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8288000" cy="10287000"/>
  <p:notesSz cx="6858000" cy="9144000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Open Sauce" pitchFamily="2" charset="77"/>
      <p:regular r:id="rId19"/>
    </p:embeddedFont>
    <p:embeddedFont>
      <p:font typeface="Raleway" pitchFamily="2" charset="77"/>
      <p:regular r:id="rId20"/>
      <p:bold r:id="rId21"/>
      <p:italic r:id="rId22"/>
      <p:boldItalic r:id="rId23"/>
    </p:embeddedFont>
    <p:embeddedFont>
      <p:font typeface="Raleway Bold" panose="020B0803030101060003" pitchFamily="34" charset="77"/>
      <p:regular r:id="rId24"/>
      <p:bold r:id="rId25"/>
    </p:embeddedFont>
    <p:embeddedFont>
      <p:font typeface="Times Neue Roman" pitchFamily="2" charset="77"/>
      <p:regular r:id="rId26"/>
    </p:embeddedFont>
    <p:embeddedFont>
      <p:font typeface="Times Neue Roman Italics" pitchFamily="2" charset="77"/>
      <p:regular r:id="rId27"/>
      <p:italic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 autoAdjust="0"/>
    <p:restoredTop sz="94648" autoAdjust="0"/>
  </p:normalViewPr>
  <p:slideViewPr>
    <p:cSldViewPr>
      <p:cViewPr varScale="1">
        <p:scale>
          <a:sx n="78" d="100"/>
          <a:sy n="78" d="100"/>
        </p:scale>
        <p:origin x="-120" y="1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DC957D-4F38-B641-B23B-A452C14E3B3A}" type="datetimeFigureOut">
              <a:rPr lang="en-US" smtClean="0"/>
              <a:t>9/23/23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F0BD76-8048-9444-B8C7-CD2AD5D992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4133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0BD76-8048-9444-B8C7-CD2AD5D9923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5557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0BD76-8048-9444-B8C7-CD2AD5D9923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1481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9/23/23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3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F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726078" y="1272102"/>
            <a:ext cx="10749819" cy="2100252"/>
            <a:chOff x="0" y="0"/>
            <a:chExt cx="2831228" cy="55315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31228" cy="553153"/>
            </a:xfrm>
            <a:custGeom>
              <a:avLst/>
              <a:gdLst/>
              <a:ahLst/>
              <a:cxnLst/>
              <a:rect l="l" t="t" r="r" b="b"/>
              <a:pathLst>
                <a:path w="2831228" h="553153">
                  <a:moveTo>
                    <a:pt x="0" y="0"/>
                  </a:moveTo>
                  <a:lnTo>
                    <a:pt x="2831228" y="0"/>
                  </a:lnTo>
                  <a:lnTo>
                    <a:pt x="2831228" y="553153"/>
                  </a:lnTo>
                  <a:lnTo>
                    <a:pt x="0" y="553153"/>
                  </a:lnTo>
                  <a:close/>
                </a:path>
              </a:pathLst>
            </a:custGeom>
            <a:solidFill>
              <a:srgbClr val="272B6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3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609725" y="2161975"/>
            <a:ext cx="7509392" cy="5963051"/>
            <a:chOff x="0" y="0"/>
            <a:chExt cx="10012522" cy="7950734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2"/>
            <a:srcRect l="14634" r="14634"/>
            <a:stretch>
              <a:fillRect/>
            </a:stretch>
          </p:blipFill>
          <p:spPr>
            <a:xfrm>
              <a:off x="0" y="0"/>
              <a:ext cx="10012522" cy="7950734"/>
            </a:xfrm>
            <a:prstGeom prst="rect">
              <a:avLst/>
            </a:prstGeom>
          </p:spPr>
        </p:pic>
      </p:grpSp>
      <p:grpSp>
        <p:nvGrpSpPr>
          <p:cNvPr id="7" name="Group 7"/>
          <p:cNvGrpSpPr/>
          <p:nvPr/>
        </p:nvGrpSpPr>
        <p:grpSpPr>
          <a:xfrm>
            <a:off x="10648598" y="9258300"/>
            <a:ext cx="10749819" cy="2100252"/>
            <a:chOff x="0" y="0"/>
            <a:chExt cx="2831228" cy="55315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831228" cy="553153"/>
            </a:xfrm>
            <a:custGeom>
              <a:avLst/>
              <a:gdLst/>
              <a:ahLst/>
              <a:cxnLst/>
              <a:rect l="l" t="t" r="r" b="b"/>
              <a:pathLst>
                <a:path w="2831228" h="553153">
                  <a:moveTo>
                    <a:pt x="0" y="0"/>
                  </a:moveTo>
                  <a:lnTo>
                    <a:pt x="2831228" y="0"/>
                  </a:lnTo>
                  <a:lnTo>
                    <a:pt x="2831228" y="553153"/>
                  </a:lnTo>
                  <a:lnTo>
                    <a:pt x="0" y="553153"/>
                  </a:lnTo>
                  <a:close/>
                </a:path>
              </a:pathLst>
            </a:custGeom>
            <a:solidFill>
              <a:srgbClr val="272B64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39"/>
                </a:lnSpc>
              </a:pPr>
              <a:endParaRPr/>
            </a:p>
          </p:txBody>
        </p:sp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5477528" y="778025"/>
            <a:ext cx="2008504" cy="10992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028700" y="8708700"/>
            <a:ext cx="2008504" cy="10992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5561067" y="6914395"/>
            <a:ext cx="982031" cy="982031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9991366" y="2629794"/>
            <a:ext cx="7494666" cy="22446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922"/>
              </a:lnSpc>
            </a:pPr>
            <a:r>
              <a:rPr lang="en-US" sz="4976">
                <a:solidFill>
                  <a:srgbClr val="272B64"/>
                </a:solidFill>
                <a:latin typeface="Raleway Bold"/>
              </a:rPr>
              <a:t>HOW DOES MARKETING INFLUENCE PEOPLE'S PURCHASES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991366" y="5817464"/>
            <a:ext cx="6086834" cy="3975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64"/>
              </a:lnSpc>
              <a:spcBef>
                <a:spcPct val="0"/>
              </a:spcBef>
            </a:pPr>
            <a:r>
              <a:rPr lang="en-US" sz="3100" dirty="0">
                <a:solidFill>
                  <a:schemeClr val="tx2">
                    <a:lumMod val="75000"/>
                  </a:schemeClr>
                </a:solidFill>
                <a:latin typeface="Raleway Bold"/>
              </a:rPr>
              <a:t>Presenter: Avinash Rajendran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991366" y="7135236"/>
            <a:ext cx="5593105" cy="5308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42"/>
              </a:lnSpc>
              <a:spcBef>
                <a:spcPct val="0"/>
              </a:spcBef>
            </a:pPr>
            <a:r>
              <a:rPr lang="en-US" sz="3101" dirty="0">
                <a:solidFill>
                  <a:srgbClr val="272B64"/>
                </a:solidFill>
                <a:latin typeface="Raleway Bold"/>
              </a:rPr>
              <a:t>UNIVERSITY  OF THE PACIFIC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-1514475" y="8073242"/>
            <a:ext cx="7267934" cy="165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9"/>
              </a:lnSpc>
              <a:spcBef>
                <a:spcPct val="0"/>
              </a:spcBef>
            </a:pPr>
            <a:r>
              <a:rPr lang="en-US" sz="999">
                <a:solidFill>
                  <a:srgbClr val="272B64"/>
                </a:solidFill>
                <a:latin typeface="Open Sauce"/>
              </a:rPr>
              <a:t>www.canva.com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F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859553" y="3112353"/>
            <a:ext cx="10749819" cy="9034052"/>
            <a:chOff x="0" y="0"/>
            <a:chExt cx="2831228" cy="237933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31228" cy="2379339"/>
            </a:xfrm>
            <a:custGeom>
              <a:avLst/>
              <a:gdLst/>
              <a:ahLst/>
              <a:cxnLst/>
              <a:rect l="l" t="t" r="r" b="b"/>
              <a:pathLst>
                <a:path w="2831228" h="2379339">
                  <a:moveTo>
                    <a:pt x="0" y="0"/>
                  </a:moveTo>
                  <a:lnTo>
                    <a:pt x="2831228" y="0"/>
                  </a:lnTo>
                  <a:lnTo>
                    <a:pt x="2831228" y="2379339"/>
                  </a:lnTo>
                  <a:lnTo>
                    <a:pt x="0" y="2379339"/>
                  </a:lnTo>
                  <a:close/>
                </a:path>
              </a:pathLst>
            </a:custGeom>
            <a:solidFill>
              <a:srgbClr val="272B6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3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52624" y="1028700"/>
            <a:ext cx="7253535" cy="8229600"/>
            <a:chOff x="0" y="0"/>
            <a:chExt cx="9671380" cy="10972800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/>
            <a:srcRect l="4921" r="45500"/>
            <a:stretch>
              <a:fillRect/>
            </a:stretch>
          </p:blipFill>
          <p:spPr>
            <a:xfrm>
              <a:off x="0" y="0"/>
              <a:ext cx="9671380" cy="10972800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8953500" y="2287493"/>
            <a:ext cx="7031008" cy="10801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713"/>
              </a:lnSpc>
              <a:spcBef>
                <a:spcPct val="0"/>
              </a:spcBef>
            </a:pPr>
            <a:r>
              <a:rPr lang="en-US" sz="6223">
                <a:solidFill>
                  <a:srgbClr val="272B64"/>
                </a:solidFill>
                <a:latin typeface="Raleway Bold"/>
              </a:rPr>
              <a:t>CONCLUSION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953500" y="3869027"/>
            <a:ext cx="8305800" cy="41876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>
              <a:lnSpc>
                <a:spcPts val="3359"/>
              </a:lnSpc>
              <a:buFont typeface="Arial"/>
              <a:buChar char="•"/>
            </a:pPr>
            <a:r>
              <a:rPr lang="en-US" sz="2400" dirty="0">
                <a:solidFill>
                  <a:srgbClr val="272B64"/>
                </a:solidFill>
                <a:latin typeface="Raleway"/>
              </a:rPr>
              <a:t>Corporations try to influence consumers to buy their products through advertisements promoted on websites, and social media, by well-known figures</a:t>
            </a:r>
          </a:p>
          <a:p>
            <a:pPr>
              <a:lnSpc>
                <a:spcPts val="3359"/>
              </a:lnSpc>
            </a:pPr>
            <a:endParaRPr lang="en-US" sz="2400" dirty="0">
              <a:solidFill>
                <a:srgbClr val="272B64"/>
              </a:solidFill>
              <a:latin typeface="Raleway"/>
            </a:endParaRPr>
          </a:p>
          <a:p>
            <a:pPr>
              <a:lnSpc>
                <a:spcPts val="3359"/>
              </a:lnSpc>
            </a:pPr>
            <a:endParaRPr lang="en-US" sz="2400" dirty="0">
              <a:solidFill>
                <a:srgbClr val="272B64"/>
              </a:solidFill>
              <a:latin typeface="Raleway"/>
            </a:endParaRPr>
          </a:p>
          <a:p>
            <a:pPr marL="510671" lvl="1" indent="-255335">
              <a:lnSpc>
                <a:spcPts val="3311"/>
              </a:lnSpc>
              <a:buFont typeface="Arial"/>
              <a:buChar char="•"/>
            </a:pPr>
            <a:r>
              <a:rPr lang="en-US" sz="2365" dirty="0">
                <a:solidFill>
                  <a:srgbClr val="272B64"/>
                </a:solidFill>
                <a:latin typeface="Raleway"/>
              </a:rPr>
              <a:t>Purchase goods that we actually need, have long lifespans, good quality</a:t>
            </a:r>
          </a:p>
          <a:p>
            <a:pPr>
              <a:lnSpc>
                <a:spcPts val="3311"/>
              </a:lnSpc>
            </a:pPr>
            <a:endParaRPr lang="en-US" sz="2365" dirty="0">
              <a:solidFill>
                <a:srgbClr val="272B64"/>
              </a:solidFill>
              <a:latin typeface="Raleway"/>
            </a:endParaRPr>
          </a:p>
          <a:p>
            <a:pPr>
              <a:lnSpc>
                <a:spcPts val="3311"/>
              </a:lnSpc>
            </a:pPr>
            <a:endParaRPr lang="en-US" sz="2365" dirty="0">
              <a:solidFill>
                <a:srgbClr val="272B64"/>
              </a:solidFill>
              <a:latin typeface="Raleway"/>
            </a:endParaRPr>
          </a:p>
          <a:p>
            <a:pPr marL="510671" lvl="1" indent="-255335">
              <a:lnSpc>
                <a:spcPts val="3311"/>
              </a:lnSpc>
              <a:buFont typeface="Arial"/>
              <a:buChar char="•"/>
            </a:pPr>
            <a:r>
              <a:rPr lang="en-US" sz="2365" dirty="0">
                <a:solidFill>
                  <a:srgbClr val="272B64"/>
                </a:solidFill>
                <a:latin typeface="Raleway"/>
              </a:rPr>
              <a:t>Should always have the power to decide.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11037025" y="-1050126"/>
            <a:ext cx="10749819" cy="2100252"/>
            <a:chOff x="0" y="0"/>
            <a:chExt cx="2831228" cy="55315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831228" cy="553153"/>
            </a:xfrm>
            <a:custGeom>
              <a:avLst/>
              <a:gdLst/>
              <a:ahLst/>
              <a:cxnLst/>
              <a:rect l="l" t="t" r="r" b="b"/>
              <a:pathLst>
                <a:path w="2831228" h="553153">
                  <a:moveTo>
                    <a:pt x="0" y="0"/>
                  </a:moveTo>
                  <a:lnTo>
                    <a:pt x="2831228" y="0"/>
                  </a:lnTo>
                  <a:lnTo>
                    <a:pt x="2831228" y="553153"/>
                  </a:lnTo>
                  <a:lnTo>
                    <a:pt x="0" y="553153"/>
                  </a:lnTo>
                  <a:close/>
                </a:path>
              </a:pathLst>
            </a:custGeom>
            <a:solidFill>
              <a:srgbClr val="272B64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39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-2080510" y="9210675"/>
            <a:ext cx="7267934" cy="165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9"/>
              </a:lnSpc>
              <a:spcBef>
                <a:spcPct val="0"/>
              </a:spcBef>
            </a:pPr>
            <a:r>
              <a:rPr lang="en-US" sz="999">
                <a:solidFill>
                  <a:srgbClr val="E8F0FF"/>
                </a:solidFill>
                <a:latin typeface="Open Sauce"/>
              </a:rPr>
              <a:t>www.canva.com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F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937775" y="4157584"/>
            <a:ext cx="12090816" cy="2362250"/>
            <a:chOff x="0" y="0"/>
            <a:chExt cx="2831228" cy="55315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31228" cy="553153"/>
            </a:xfrm>
            <a:custGeom>
              <a:avLst/>
              <a:gdLst/>
              <a:ahLst/>
              <a:cxnLst/>
              <a:rect l="l" t="t" r="r" b="b"/>
              <a:pathLst>
                <a:path w="2831228" h="553153">
                  <a:moveTo>
                    <a:pt x="0" y="0"/>
                  </a:moveTo>
                  <a:lnTo>
                    <a:pt x="2831228" y="0"/>
                  </a:lnTo>
                  <a:lnTo>
                    <a:pt x="2831228" y="553153"/>
                  </a:lnTo>
                  <a:lnTo>
                    <a:pt x="0" y="553153"/>
                  </a:lnTo>
                  <a:close/>
                </a:path>
              </a:pathLst>
            </a:custGeom>
            <a:solidFill>
              <a:srgbClr val="272B6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3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2032952" y="4173414"/>
            <a:ext cx="13900461" cy="2092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071"/>
              </a:lnSpc>
              <a:spcBef>
                <a:spcPct val="0"/>
              </a:spcBef>
            </a:pPr>
            <a:r>
              <a:rPr lang="en-US" sz="12193">
                <a:solidFill>
                  <a:srgbClr val="E8F0FF"/>
                </a:solidFill>
                <a:latin typeface="Raleway Bold"/>
              </a:rPr>
              <a:t>THANK YOU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1010076" y="9236874"/>
            <a:ext cx="10749819" cy="2100252"/>
            <a:chOff x="0" y="0"/>
            <a:chExt cx="2831228" cy="55315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831228" cy="553153"/>
            </a:xfrm>
            <a:custGeom>
              <a:avLst/>
              <a:gdLst/>
              <a:ahLst/>
              <a:cxnLst/>
              <a:rect l="l" t="t" r="r" b="b"/>
              <a:pathLst>
                <a:path w="2831228" h="553153">
                  <a:moveTo>
                    <a:pt x="0" y="0"/>
                  </a:moveTo>
                  <a:lnTo>
                    <a:pt x="2831228" y="0"/>
                  </a:lnTo>
                  <a:lnTo>
                    <a:pt x="2831228" y="553153"/>
                  </a:lnTo>
                  <a:lnTo>
                    <a:pt x="0" y="553153"/>
                  </a:lnTo>
                  <a:close/>
                </a:path>
              </a:pathLst>
            </a:custGeom>
            <a:solidFill>
              <a:srgbClr val="272B64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3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-3341957" y="-1050126"/>
            <a:ext cx="10749819" cy="2100252"/>
            <a:chOff x="0" y="0"/>
            <a:chExt cx="2831228" cy="55315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831228" cy="553153"/>
            </a:xfrm>
            <a:custGeom>
              <a:avLst/>
              <a:gdLst/>
              <a:ahLst/>
              <a:cxnLst/>
              <a:rect l="l" t="t" r="r" b="b"/>
              <a:pathLst>
                <a:path w="2831228" h="553153">
                  <a:moveTo>
                    <a:pt x="0" y="0"/>
                  </a:moveTo>
                  <a:lnTo>
                    <a:pt x="2831228" y="0"/>
                  </a:lnTo>
                  <a:lnTo>
                    <a:pt x="2831228" y="553153"/>
                  </a:lnTo>
                  <a:lnTo>
                    <a:pt x="0" y="553153"/>
                  </a:lnTo>
                  <a:close/>
                </a:path>
              </a:pathLst>
            </a:custGeom>
            <a:solidFill>
              <a:srgbClr val="272B64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39"/>
                </a:lnSpc>
              </a:pPr>
              <a:endParaRPr/>
            </a:p>
          </p:txBody>
        </p:sp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324454" y="7821437"/>
            <a:ext cx="2008504" cy="10992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4929161" y="1512007"/>
            <a:ext cx="2008504" cy="10992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F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83392" y="1828006"/>
            <a:ext cx="16375908" cy="74120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>
                <a:solidFill>
                  <a:srgbClr val="272B64"/>
                </a:solidFill>
                <a:latin typeface="Times Neue Roman"/>
              </a:rPr>
              <a:t>Bearden, W. O., Ingram, T. N., LaForge, R. W. (2005). Marketing: Principles and Perspectives. United Kingdom: McGraw-Hill Higher Education. https://www.google.com/books/edition/Marketing/bJkfAAAACAAJ?hl=en</a:t>
            </a:r>
          </a:p>
          <a:p>
            <a:pPr>
              <a:lnSpc>
                <a:spcPts val="2800"/>
              </a:lnSpc>
            </a:pPr>
            <a:endParaRPr lang="en-US" sz="2000">
              <a:solidFill>
                <a:srgbClr val="272B64"/>
              </a:solidFill>
              <a:latin typeface="Times Neue Roman"/>
            </a:endParaRPr>
          </a:p>
          <a:p>
            <a:pPr>
              <a:lnSpc>
                <a:spcPts val="2800"/>
              </a:lnSpc>
            </a:pPr>
            <a:r>
              <a:rPr lang="en-US" sz="2000">
                <a:solidFill>
                  <a:srgbClr val="272B64"/>
                </a:solidFill>
                <a:latin typeface="Times Neue Roman"/>
              </a:rPr>
              <a:t>Coleman, P. C., Hanson, P., van Rens, T., &amp; Oyebode, O. (2022). A rapid review of the evidence for children’s TV and online advertisement restrictions to fight obesity. </a:t>
            </a:r>
            <a:r>
              <a:rPr lang="en-US" sz="2000">
                <a:solidFill>
                  <a:srgbClr val="272B64"/>
                </a:solidFill>
                <a:latin typeface="Times Neue Roman Italics"/>
              </a:rPr>
              <a:t>Preventive Medicine Reports</a:t>
            </a:r>
            <a:r>
              <a:rPr lang="en-US" sz="2000">
                <a:solidFill>
                  <a:srgbClr val="272B64"/>
                </a:solidFill>
                <a:latin typeface="Times Neue Roman"/>
              </a:rPr>
              <a:t>, </a:t>
            </a:r>
            <a:r>
              <a:rPr lang="en-US" sz="2000">
                <a:solidFill>
                  <a:srgbClr val="272B64"/>
                </a:solidFill>
                <a:latin typeface="Times Neue Roman Italics"/>
              </a:rPr>
              <a:t>26</a:t>
            </a:r>
            <a:r>
              <a:rPr lang="en-US" sz="2000">
                <a:solidFill>
                  <a:srgbClr val="272B64"/>
                </a:solidFill>
                <a:latin typeface="Times Neue Roman"/>
              </a:rPr>
              <a:t>, 101717. </a:t>
            </a:r>
            <a:r>
              <a:rPr lang="en-US" sz="2000" u="sng">
                <a:solidFill>
                  <a:srgbClr val="272B64"/>
                </a:solidFill>
                <a:latin typeface="Times Neue Roman"/>
              </a:rPr>
              <a:t>https://doi.org/10.1016/j.pmedr.2022.101717</a:t>
            </a:r>
          </a:p>
          <a:p>
            <a:pPr>
              <a:lnSpc>
                <a:spcPts val="2800"/>
              </a:lnSpc>
            </a:pPr>
            <a:endParaRPr lang="en-US" sz="2000" u="sng">
              <a:solidFill>
                <a:srgbClr val="272B64"/>
              </a:solidFill>
              <a:latin typeface="Times Neue Roman"/>
            </a:endParaRPr>
          </a:p>
          <a:p>
            <a:pPr>
              <a:lnSpc>
                <a:spcPts val="2800"/>
              </a:lnSpc>
            </a:pPr>
            <a:r>
              <a:rPr lang="en-US" sz="2000" u="sng">
                <a:solidFill>
                  <a:srgbClr val="272B64"/>
                </a:solidFill>
                <a:latin typeface="Times Neue Roman"/>
              </a:rPr>
              <a:t>ETHAN, D., BASCH, C. H., BERDNIK, A., &amp; SOMMERVIL, M. (2016). Dietary Supplements Advertised in Muscle Enthusiast Magazines: A Content Analysis of Marketing Strategies. International Journal of Men’s Health, 15(2), 194–202. https://0-doi.org.pacificatclassic.pacific.edu/10.3149/jmh.1502.194</a:t>
            </a:r>
          </a:p>
          <a:p>
            <a:pPr>
              <a:lnSpc>
                <a:spcPts val="2800"/>
              </a:lnSpc>
            </a:pPr>
            <a:endParaRPr lang="en-US" sz="2000" u="sng">
              <a:solidFill>
                <a:srgbClr val="272B64"/>
              </a:solidFill>
              <a:latin typeface="Times Neue Roman"/>
            </a:endParaRPr>
          </a:p>
          <a:p>
            <a:pPr>
              <a:lnSpc>
                <a:spcPts val="2800"/>
              </a:lnSpc>
            </a:pPr>
            <a:r>
              <a:rPr lang="en-US" sz="2000" u="sng">
                <a:solidFill>
                  <a:srgbClr val="272B64"/>
                </a:solidFill>
                <a:latin typeface="Times Neue Roman"/>
              </a:rPr>
              <a:t>Hartley, S. W., &amp; Patti, C. H. (1988). Evaluating Business-To-Business Advertising: A Comparison of Objectives and Results. </a:t>
            </a:r>
            <a:r>
              <a:rPr lang="en-US" sz="2000" u="sng">
                <a:solidFill>
                  <a:srgbClr val="272B64"/>
                </a:solidFill>
                <a:latin typeface="Times Neue Roman Italics"/>
              </a:rPr>
              <a:t>Journal of Advertising Research</a:t>
            </a:r>
            <a:r>
              <a:rPr lang="en-US" sz="2000" u="sng">
                <a:solidFill>
                  <a:srgbClr val="272B64"/>
                </a:solidFill>
                <a:latin typeface="Times Neue Roman"/>
              </a:rPr>
              <a:t>, </a:t>
            </a:r>
            <a:r>
              <a:rPr lang="en-US" sz="2000" u="sng">
                <a:solidFill>
                  <a:srgbClr val="272B64"/>
                </a:solidFill>
                <a:latin typeface="Times Neue Roman Italics"/>
              </a:rPr>
              <a:t>28</a:t>
            </a:r>
            <a:r>
              <a:rPr lang="en-US" sz="2000" u="sng">
                <a:solidFill>
                  <a:srgbClr val="272B64"/>
                </a:solidFill>
                <a:latin typeface="Times Neue Roman"/>
              </a:rPr>
              <a:t>(2), 21.https://scholar.google.com/citations?view_op=view_citation&amp;hl=en&amp;user=R-r5oxIAAAAJ&amp;citation_for_view=R-r5oxIAAAAJ:Tyk-4Ss8FVUC</a:t>
            </a:r>
            <a:r>
              <a:rPr lang="en-US" sz="2000">
                <a:solidFill>
                  <a:srgbClr val="272B64"/>
                </a:solidFill>
                <a:latin typeface="Times Neue Roman"/>
              </a:rPr>
              <a:t> </a:t>
            </a:r>
          </a:p>
          <a:p>
            <a:pPr>
              <a:lnSpc>
                <a:spcPts val="2800"/>
              </a:lnSpc>
            </a:pPr>
            <a:r>
              <a:rPr lang="en-US" sz="2000">
                <a:solidFill>
                  <a:srgbClr val="272B64"/>
                </a:solidFill>
                <a:latin typeface="Times Neue Roman"/>
              </a:rPr>
              <a:t> </a:t>
            </a:r>
          </a:p>
          <a:p>
            <a:pPr>
              <a:lnSpc>
                <a:spcPts val="2800"/>
              </a:lnSpc>
            </a:pPr>
            <a:r>
              <a:rPr lang="en-US" sz="2000">
                <a:solidFill>
                  <a:srgbClr val="272B64"/>
                </a:solidFill>
                <a:latin typeface="Times Neue Roman"/>
              </a:rPr>
              <a:t>Mora Cortez, R., Gilliland, D. I., &amp; Johnston, W. J. (2019). Revisiting the theory of business-to-business advertising. </a:t>
            </a:r>
            <a:r>
              <a:rPr lang="en-US" sz="2000">
                <a:solidFill>
                  <a:srgbClr val="272B64"/>
                </a:solidFill>
                <a:latin typeface="Times Neue Roman Italics"/>
              </a:rPr>
              <a:t>Industrial Marketing Management</a:t>
            </a:r>
            <a:r>
              <a:rPr lang="en-US" sz="2000">
                <a:solidFill>
                  <a:srgbClr val="272B64"/>
                </a:solidFill>
                <a:latin typeface="Times Neue Roman"/>
              </a:rPr>
              <a:t>. </a:t>
            </a:r>
            <a:r>
              <a:rPr lang="en-US" sz="2000" u="sng">
                <a:solidFill>
                  <a:srgbClr val="272B64"/>
                </a:solidFill>
                <a:latin typeface="Times Neue Roman"/>
              </a:rPr>
              <a:t>https://doi.org/10.1016/j.indmarman.2019.03.012</a:t>
            </a:r>
          </a:p>
          <a:p>
            <a:pPr>
              <a:lnSpc>
                <a:spcPts val="2800"/>
              </a:lnSpc>
            </a:pPr>
            <a:r>
              <a:rPr lang="en-US" sz="2000">
                <a:solidFill>
                  <a:srgbClr val="272B64"/>
                </a:solidFill>
                <a:latin typeface="Times Neue Roman"/>
              </a:rPr>
              <a:t> </a:t>
            </a:r>
          </a:p>
          <a:p>
            <a:pPr>
              <a:lnSpc>
                <a:spcPts val="2800"/>
              </a:lnSpc>
            </a:pPr>
            <a:r>
              <a:rPr lang="en-US" sz="2000">
                <a:solidFill>
                  <a:srgbClr val="272B64"/>
                </a:solidFill>
                <a:latin typeface="Times Neue Roman"/>
              </a:rPr>
              <a:t>Mulligan, C., Kent, M. P., Christoforou, A. K., &amp; L’Abbé, M. R. (2020). Inventory of marketing techniques used in child-appealing food and beverage research: A rapid review. </a:t>
            </a:r>
            <a:r>
              <a:rPr lang="en-US" sz="2000">
                <a:solidFill>
                  <a:srgbClr val="272B64"/>
                </a:solidFill>
                <a:latin typeface="Times Neue Roman Italics"/>
              </a:rPr>
              <a:t>International Journal of Public Health</a:t>
            </a:r>
            <a:r>
              <a:rPr lang="en-US" sz="2000">
                <a:solidFill>
                  <a:srgbClr val="272B64"/>
                </a:solidFill>
                <a:latin typeface="Times Neue Roman"/>
              </a:rPr>
              <a:t>, </a:t>
            </a:r>
            <a:r>
              <a:rPr lang="en-US" sz="2000">
                <a:solidFill>
                  <a:srgbClr val="272B64"/>
                </a:solidFill>
                <a:latin typeface="Times Neue Roman Italics"/>
              </a:rPr>
              <a:t>65</a:t>
            </a:r>
            <a:r>
              <a:rPr lang="en-US" sz="2000">
                <a:solidFill>
                  <a:srgbClr val="272B64"/>
                </a:solidFill>
                <a:latin typeface="Times Neue Roman"/>
              </a:rPr>
              <a:t>(7), 1045–1055. </a:t>
            </a:r>
            <a:r>
              <a:rPr lang="en-US" sz="2000" u="sng">
                <a:solidFill>
                  <a:srgbClr val="272B64"/>
                </a:solidFill>
                <a:latin typeface="Times Neue Roman"/>
              </a:rPr>
              <a:t>https://0-doi.org.pacificatclassic.pacific.edu/10.1007/s00038-020-01444-w</a:t>
            </a:r>
          </a:p>
          <a:p>
            <a:pPr>
              <a:lnSpc>
                <a:spcPts val="2800"/>
              </a:lnSpc>
            </a:pPr>
            <a:endParaRPr lang="en-US" sz="2000" u="sng">
              <a:solidFill>
                <a:srgbClr val="272B64"/>
              </a:solidFill>
              <a:latin typeface="Times Neue Roman"/>
            </a:endParaRPr>
          </a:p>
          <a:p>
            <a:pPr>
              <a:lnSpc>
                <a:spcPts val="2800"/>
              </a:lnSpc>
            </a:pPr>
            <a:r>
              <a:rPr lang="en-US" sz="2000" u="sng">
                <a:solidFill>
                  <a:srgbClr val="272B64"/>
                </a:solidFill>
                <a:latin typeface="Times Neue Roman"/>
              </a:rPr>
              <a:t>Sharma, M., Batra, K., &amp; Lakhan, R. (2020). Alcohol Advertising: Implications for Reducing the Negative Impact on Underage Drinking. Journal of Alcohol and Drug Education, 64(3), 9–22. https://go.gale.com/ps/i.do id=GALE%7CA654337364&amp;sid=googleScholar&amp;v=2.1&amp;it=r&amp;linkaccess=abs&amp;issn=00901482&amp;p=AONE&amp;sw=w&amp;userGroupName=anon%7Ebc283632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-2319007" y="-1071552"/>
            <a:ext cx="22497532" cy="2100252"/>
            <a:chOff x="0" y="0"/>
            <a:chExt cx="5925276" cy="55315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925276" cy="553153"/>
            </a:xfrm>
            <a:custGeom>
              <a:avLst/>
              <a:gdLst/>
              <a:ahLst/>
              <a:cxnLst/>
              <a:rect l="l" t="t" r="r" b="b"/>
              <a:pathLst>
                <a:path w="5925276" h="553153">
                  <a:moveTo>
                    <a:pt x="0" y="0"/>
                  </a:moveTo>
                  <a:lnTo>
                    <a:pt x="5925276" y="0"/>
                  </a:lnTo>
                  <a:lnTo>
                    <a:pt x="5925276" y="553153"/>
                  </a:lnTo>
                  <a:lnTo>
                    <a:pt x="0" y="553153"/>
                  </a:lnTo>
                  <a:close/>
                </a:path>
              </a:pathLst>
            </a:custGeom>
            <a:solidFill>
              <a:srgbClr val="272B64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3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942975" y="189109"/>
            <a:ext cx="16143570" cy="5982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24"/>
              </a:lnSpc>
              <a:spcBef>
                <a:spcPct val="0"/>
              </a:spcBef>
            </a:pPr>
            <a:r>
              <a:rPr lang="en-US" sz="3446">
                <a:solidFill>
                  <a:srgbClr val="FFFFFF"/>
                </a:solidFill>
                <a:latin typeface="Raleway Bold"/>
              </a:rPr>
              <a:t>REFERENCES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F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018192" y="9237455"/>
            <a:ext cx="10184208" cy="1087645"/>
            <a:chOff x="0" y="0"/>
            <a:chExt cx="2682261" cy="28645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682261" cy="286458"/>
            </a:xfrm>
            <a:custGeom>
              <a:avLst/>
              <a:gdLst/>
              <a:ahLst/>
              <a:cxnLst/>
              <a:rect l="l" t="t" r="r" b="b"/>
              <a:pathLst>
                <a:path w="2682261" h="286458">
                  <a:moveTo>
                    <a:pt x="0" y="0"/>
                  </a:moveTo>
                  <a:lnTo>
                    <a:pt x="2682261" y="0"/>
                  </a:lnTo>
                  <a:lnTo>
                    <a:pt x="2682261" y="286458"/>
                  </a:lnTo>
                  <a:lnTo>
                    <a:pt x="0" y="286458"/>
                  </a:lnTo>
                  <a:close/>
                </a:path>
              </a:pathLst>
            </a:custGeom>
            <a:solidFill>
              <a:srgbClr val="272B6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3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1296058" y="-487849"/>
            <a:ext cx="10184208" cy="1507024"/>
            <a:chOff x="0" y="0"/>
            <a:chExt cx="2682261" cy="39691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682261" cy="396912"/>
            </a:xfrm>
            <a:custGeom>
              <a:avLst/>
              <a:gdLst/>
              <a:ahLst/>
              <a:cxnLst/>
              <a:rect l="l" t="t" r="r" b="b"/>
              <a:pathLst>
                <a:path w="2682261" h="396912">
                  <a:moveTo>
                    <a:pt x="0" y="0"/>
                  </a:moveTo>
                  <a:lnTo>
                    <a:pt x="2682261" y="0"/>
                  </a:lnTo>
                  <a:lnTo>
                    <a:pt x="2682261" y="396912"/>
                  </a:lnTo>
                  <a:lnTo>
                    <a:pt x="0" y="396912"/>
                  </a:lnTo>
                  <a:close/>
                </a:path>
              </a:pathLst>
            </a:custGeom>
            <a:solidFill>
              <a:srgbClr val="272B64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39"/>
                </a:lnSpc>
              </a:pPr>
              <a:endParaRPr/>
            </a:p>
          </p:txBody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6777133" y="0"/>
            <a:ext cx="2008504" cy="10992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11379966" y="609321"/>
            <a:ext cx="6168426" cy="8931847"/>
            <a:chOff x="0" y="0"/>
            <a:chExt cx="8224568" cy="11700351"/>
          </a:xfrm>
        </p:grpSpPr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4"/>
            <a:srcRect l="30259" r="30259"/>
            <a:stretch>
              <a:fillRect/>
            </a:stretch>
          </p:blipFill>
          <p:spPr>
            <a:xfrm>
              <a:off x="0" y="0"/>
              <a:ext cx="8224568" cy="11700351"/>
            </a:xfrm>
            <a:prstGeom prst="rect">
              <a:avLst/>
            </a:prstGeom>
          </p:spPr>
        </p:pic>
      </p:grpSp>
      <p:sp>
        <p:nvSpPr>
          <p:cNvPr id="11" name="TextBox 11"/>
          <p:cNvSpPr txBox="1"/>
          <p:nvPr/>
        </p:nvSpPr>
        <p:spPr>
          <a:xfrm>
            <a:off x="914166" y="1028700"/>
            <a:ext cx="8382234" cy="9122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68"/>
              </a:lnSpc>
              <a:spcBef>
                <a:spcPct val="0"/>
              </a:spcBef>
            </a:pPr>
            <a:r>
              <a:rPr lang="en-US" sz="5334" dirty="0">
                <a:solidFill>
                  <a:srgbClr val="00384D"/>
                </a:solidFill>
                <a:latin typeface="Raleway Bold"/>
              </a:rPr>
              <a:t>TABLE  OF </a:t>
            </a:r>
            <a:r>
              <a:rPr lang="en-US" sz="4800" dirty="0">
                <a:solidFill>
                  <a:srgbClr val="00384D"/>
                </a:solidFill>
                <a:latin typeface="Raleway Bold"/>
              </a:rPr>
              <a:t>CONTENT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39608" y="2057151"/>
            <a:ext cx="8222150" cy="11813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33403" lvl="1" indent="-366702">
              <a:lnSpc>
                <a:spcPts val="4755"/>
              </a:lnSpc>
              <a:buFont typeface="Arial"/>
              <a:buChar char="•"/>
            </a:pPr>
            <a:r>
              <a:rPr lang="en-US" sz="3600" dirty="0">
                <a:solidFill>
                  <a:srgbClr val="00384D"/>
                </a:solidFill>
                <a:latin typeface="Raleway"/>
              </a:rPr>
              <a:t>Introduction</a:t>
            </a:r>
          </a:p>
          <a:p>
            <a:pPr marL="1190603" lvl="2" indent="-366702">
              <a:lnSpc>
                <a:spcPts val="4755"/>
              </a:lnSpc>
              <a:buFont typeface="Arial"/>
              <a:buChar char="•"/>
            </a:pPr>
            <a:r>
              <a:rPr lang="en-US" sz="2400" dirty="0">
                <a:solidFill>
                  <a:srgbClr val="00384D"/>
                </a:solidFill>
                <a:latin typeface="Raleway"/>
              </a:rPr>
              <a:t>Topic, Scope, Purpose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39608" y="9143420"/>
            <a:ext cx="3722684" cy="572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3403" lvl="1" indent="-366702">
              <a:lnSpc>
                <a:spcPts val="4755"/>
              </a:lnSpc>
              <a:buFont typeface="Arial"/>
              <a:buChar char="•"/>
            </a:pPr>
            <a:r>
              <a:rPr lang="en-US" sz="3600" dirty="0">
                <a:solidFill>
                  <a:srgbClr val="00384D"/>
                </a:solidFill>
                <a:latin typeface="Raleway"/>
              </a:rPr>
              <a:t>Conclusion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39608" y="5321845"/>
            <a:ext cx="10754502" cy="2412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3403" lvl="1" indent="-366702">
              <a:lnSpc>
                <a:spcPts val="4755"/>
              </a:lnSpc>
              <a:buFont typeface="Arial"/>
              <a:buChar char="•"/>
            </a:pPr>
            <a:r>
              <a:rPr lang="en-US" sz="3600" dirty="0">
                <a:solidFill>
                  <a:srgbClr val="00384D"/>
                </a:solidFill>
                <a:latin typeface="Raleway"/>
              </a:rPr>
              <a:t>Analyzing marketing techniques</a:t>
            </a:r>
          </a:p>
          <a:p>
            <a:pPr marL="1190603" lvl="2" indent="-366702">
              <a:lnSpc>
                <a:spcPts val="4755"/>
              </a:lnSpc>
              <a:buFont typeface="Arial"/>
              <a:buChar char="•"/>
            </a:pPr>
            <a:r>
              <a:rPr lang="en-US" sz="2400" dirty="0">
                <a:solidFill>
                  <a:srgbClr val="00384D"/>
                </a:solidFill>
                <a:latin typeface="Raleway"/>
              </a:rPr>
              <a:t>Child-appealing marketing</a:t>
            </a:r>
          </a:p>
          <a:p>
            <a:pPr marL="1190603" lvl="2" indent="-366702">
              <a:lnSpc>
                <a:spcPts val="4755"/>
              </a:lnSpc>
              <a:buFont typeface="Arial"/>
              <a:buChar char="•"/>
            </a:pPr>
            <a:r>
              <a:rPr lang="en-US" sz="2400" dirty="0">
                <a:solidFill>
                  <a:srgbClr val="00384D"/>
                </a:solidFill>
                <a:latin typeface="Raleway"/>
              </a:rPr>
              <a:t>Marketing Strategies for dietary supplements</a:t>
            </a:r>
          </a:p>
          <a:p>
            <a:pPr marL="1190603" lvl="2" indent="-366702">
              <a:lnSpc>
                <a:spcPts val="4755"/>
              </a:lnSpc>
              <a:buFont typeface="Arial"/>
              <a:buChar char="•"/>
            </a:pPr>
            <a:r>
              <a:rPr lang="en-US" sz="2400" dirty="0">
                <a:solidFill>
                  <a:srgbClr val="00384D"/>
                </a:solidFill>
                <a:latin typeface="Raleway"/>
              </a:rPr>
              <a:t>Alcohol Advertising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39608" y="3364872"/>
            <a:ext cx="10154400" cy="17786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33403" lvl="1" indent="-366702">
              <a:lnSpc>
                <a:spcPts val="4755"/>
              </a:lnSpc>
              <a:buFont typeface="Arial"/>
              <a:buChar char="•"/>
            </a:pPr>
            <a:r>
              <a:rPr lang="en-US" sz="3600" dirty="0">
                <a:solidFill>
                  <a:srgbClr val="00384D"/>
                </a:solidFill>
                <a:latin typeface="Raleway"/>
              </a:rPr>
              <a:t>State of consumer consciousness</a:t>
            </a:r>
          </a:p>
          <a:p>
            <a:pPr marL="1190603" lvl="2" indent="-366702">
              <a:lnSpc>
                <a:spcPts val="4755"/>
              </a:lnSpc>
              <a:buFont typeface="Arial"/>
              <a:buChar char="•"/>
            </a:pPr>
            <a:r>
              <a:rPr lang="en-US" sz="2400" dirty="0">
                <a:solidFill>
                  <a:srgbClr val="00384D"/>
                </a:solidFill>
                <a:latin typeface="Raleway"/>
              </a:rPr>
              <a:t>Consumers Behavior</a:t>
            </a:r>
          </a:p>
          <a:p>
            <a:pPr marL="1190603" lvl="2" indent="-366702">
              <a:lnSpc>
                <a:spcPts val="4755"/>
              </a:lnSpc>
              <a:buFont typeface="Arial"/>
              <a:buChar char="•"/>
            </a:pPr>
            <a:r>
              <a:rPr lang="en-US" sz="2400" dirty="0">
                <a:solidFill>
                  <a:srgbClr val="00384D"/>
                </a:solidFill>
                <a:latin typeface="Raleway"/>
              </a:rPr>
              <a:t>Factors influencing consumer behavior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3410841" y="9550400"/>
            <a:ext cx="7267934" cy="165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9"/>
              </a:lnSpc>
              <a:spcBef>
                <a:spcPct val="0"/>
              </a:spcBef>
            </a:pPr>
            <a:r>
              <a:rPr lang="en-US" sz="999" dirty="0" err="1">
                <a:solidFill>
                  <a:srgbClr val="E8F0FF"/>
                </a:solidFill>
                <a:latin typeface="Open Sauce"/>
              </a:rPr>
              <a:t>www.canva.com</a:t>
            </a:r>
            <a:endParaRPr lang="en-US" sz="999" dirty="0">
              <a:solidFill>
                <a:srgbClr val="E8F0FF"/>
              </a:solidFill>
              <a:latin typeface="Open Sauce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739608" y="7848351"/>
            <a:ext cx="12146368" cy="11813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3403" lvl="1" indent="-366702">
              <a:lnSpc>
                <a:spcPts val="4755"/>
              </a:lnSpc>
              <a:buFont typeface="Arial"/>
              <a:buChar char="•"/>
            </a:pPr>
            <a:r>
              <a:rPr lang="en-US" sz="3600" dirty="0">
                <a:solidFill>
                  <a:srgbClr val="00384D"/>
                </a:solidFill>
                <a:latin typeface="Raleway"/>
              </a:rPr>
              <a:t>Future consideration</a:t>
            </a:r>
          </a:p>
          <a:p>
            <a:pPr marL="1190603" lvl="2" indent="-366702">
              <a:lnSpc>
                <a:spcPts val="4755"/>
              </a:lnSpc>
              <a:buFont typeface="Arial"/>
              <a:buChar char="•"/>
            </a:pPr>
            <a:r>
              <a:rPr lang="en-US" sz="2400" dirty="0">
                <a:solidFill>
                  <a:srgbClr val="00384D"/>
                </a:solidFill>
                <a:latin typeface="Raleway"/>
              </a:rPr>
              <a:t>Things to consider before making a purchase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F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844117" y="1028700"/>
            <a:ext cx="10096263" cy="1972563"/>
            <a:chOff x="0" y="0"/>
            <a:chExt cx="2831228" cy="55315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31228" cy="553153"/>
            </a:xfrm>
            <a:custGeom>
              <a:avLst/>
              <a:gdLst/>
              <a:ahLst/>
              <a:cxnLst/>
              <a:rect l="l" t="t" r="r" b="b"/>
              <a:pathLst>
                <a:path w="2831228" h="553153">
                  <a:moveTo>
                    <a:pt x="0" y="0"/>
                  </a:moveTo>
                  <a:lnTo>
                    <a:pt x="2831228" y="0"/>
                  </a:lnTo>
                  <a:lnTo>
                    <a:pt x="2831228" y="553153"/>
                  </a:lnTo>
                  <a:lnTo>
                    <a:pt x="0" y="553153"/>
                  </a:lnTo>
                  <a:close/>
                </a:path>
              </a:pathLst>
            </a:custGeom>
            <a:solidFill>
              <a:srgbClr val="272B6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3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54041" y="1491747"/>
            <a:ext cx="6787168" cy="7766553"/>
            <a:chOff x="0" y="0"/>
            <a:chExt cx="9049557" cy="10355404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2"/>
            <a:srcRect l="14744" r="36171"/>
            <a:stretch>
              <a:fillRect/>
            </a:stretch>
          </p:blipFill>
          <p:spPr>
            <a:xfrm>
              <a:off x="0" y="0"/>
              <a:ext cx="9049557" cy="10355404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8633145" y="3137847"/>
            <a:ext cx="5451280" cy="9320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534"/>
              </a:lnSpc>
              <a:spcBef>
                <a:spcPct val="0"/>
              </a:spcBef>
            </a:pPr>
            <a:r>
              <a:rPr lang="en-US" sz="5382">
                <a:solidFill>
                  <a:srgbClr val="272B64"/>
                </a:solidFill>
                <a:latin typeface="Raleway Bold"/>
              </a:rPr>
              <a:t>INTRODUCTION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633145" y="4305300"/>
            <a:ext cx="9093120" cy="39740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41"/>
              </a:lnSpc>
            </a:pPr>
            <a:r>
              <a:rPr lang="en-US" sz="2529" dirty="0">
                <a:solidFill>
                  <a:srgbClr val="272B64"/>
                </a:solidFill>
                <a:latin typeface="Raleway Bold"/>
              </a:rPr>
              <a:t>Topic:</a:t>
            </a:r>
            <a:r>
              <a:rPr lang="en-US" sz="2529" dirty="0">
                <a:solidFill>
                  <a:srgbClr val="272B64"/>
                </a:solidFill>
                <a:latin typeface="Raleway"/>
              </a:rPr>
              <a:t> How does marketing influence people's purchases?</a:t>
            </a:r>
          </a:p>
          <a:p>
            <a:pPr>
              <a:lnSpc>
                <a:spcPts val="3541"/>
              </a:lnSpc>
            </a:pPr>
            <a:endParaRPr lang="en-US" sz="2529" dirty="0">
              <a:solidFill>
                <a:srgbClr val="272B64"/>
              </a:solidFill>
              <a:latin typeface="Raleway"/>
            </a:endParaRPr>
          </a:p>
          <a:p>
            <a:pPr>
              <a:lnSpc>
                <a:spcPts val="3541"/>
              </a:lnSpc>
            </a:pPr>
            <a:r>
              <a:rPr lang="en-US" sz="2529" dirty="0">
                <a:solidFill>
                  <a:srgbClr val="272B64"/>
                </a:solidFill>
                <a:latin typeface="Raleway Bold"/>
              </a:rPr>
              <a:t>Scope:</a:t>
            </a:r>
            <a:r>
              <a:rPr lang="en-US" sz="2529" dirty="0">
                <a:solidFill>
                  <a:srgbClr val="272B64"/>
                </a:solidFill>
                <a:latin typeface="Raleway"/>
              </a:rPr>
              <a:t> Investigate and learn about the tactics that businesses use to convince customers to purchase their products.</a:t>
            </a:r>
          </a:p>
          <a:p>
            <a:pPr>
              <a:lnSpc>
                <a:spcPts val="3541"/>
              </a:lnSpc>
            </a:pPr>
            <a:endParaRPr lang="en-US" sz="2529" dirty="0">
              <a:solidFill>
                <a:srgbClr val="272B64"/>
              </a:solidFill>
              <a:latin typeface="Raleway"/>
            </a:endParaRPr>
          </a:p>
          <a:p>
            <a:pPr>
              <a:lnSpc>
                <a:spcPts val="3541"/>
              </a:lnSpc>
              <a:spcBef>
                <a:spcPct val="0"/>
              </a:spcBef>
            </a:pPr>
            <a:r>
              <a:rPr lang="en-US" sz="2529" dirty="0">
                <a:solidFill>
                  <a:srgbClr val="272B64"/>
                </a:solidFill>
                <a:latin typeface="Raleway Bold"/>
              </a:rPr>
              <a:t>Purpose:</a:t>
            </a:r>
            <a:r>
              <a:rPr lang="en-US" sz="2529" dirty="0">
                <a:solidFill>
                  <a:srgbClr val="272B64"/>
                </a:solidFill>
                <a:latin typeface="Raleway"/>
              </a:rPr>
              <a:t> By being aware of the tactics businesses use to promote their goods, we as consumers can modify our buying habits.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10966104" y="9258300"/>
            <a:ext cx="10749819" cy="2100252"/>
            <a:chOff x="0" y="0"/>
            <a:chExt cx="2831228" cy="55315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831228" cy="553153"/>
            </a:xfrm>
            <a:custGeom>
              <a:avLst/>
              <a:gdLst/>
              <a:ahLst/>
              <a:cxnLst/>
              <a:rect l="l" t="t" r="r" b="b"/>
              <a:pathLst>
                <a:path w="2831228" h="553153">
                  <a:moveTo>
                    <a:pt x="0" y="0"/>
                  </a:moveTo>
                  <a:lnTo>
                    <a:pt x="2831228" y="0"/>
                  </a:lnTo>
                  <a:lnTo>
                    <a:pt x="2831228" y="553153"/>
                  </a:lnTo>
                  <a:lnTo>
                    <a:pt x="0" y="553153"/>
                  </a:lnTo>
                  <a:close/>
                </a:path>
              </a:pathLst>
            </a:custGeom>
            <a:solidFill>
              <a:srgbClr val="272B64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39"/>
                </a:lnSpc>
              </a:pPr>
              <a:endParaRPr/>
            </a:p>
          </p:txBody>
        </p:sp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5336761" y="1028700"/>
            <a:ext cx="2008504" cy="10992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-2274675" y="9201150"/>
            <a:ext cx="7267934" cy="165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9"/>
              </a:lnSpc>
              <a:spcBef>
                <a:spcPct val="0"/>
              </a:spcBef>
            </a:pPr>
            <a:r>
              <a:rPr lang="en-US" sz="999">
                <a:solidFill>
                  <a:srgbClr val="272B64"/>
                </a:solidFill>
                <a:latin typeface="Open Sauce"/>
              </a:rPr>
              <a:t>www.canva.com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F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50723" y="8301048"/>
            <a:ext cx="10749819" cy="2100252"/>
            <a:chOff x="0" y="0"/>
            <a:chExt cx="2831228" cy="55315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31228" cy="553153"/>
            </a:xfrm>
            <a:custGeom>
              <a:avLst/>
              <a:gdLst/>
              <a:ahLst/>
              <a:cxnLst/>
              <a:rect l="l" t="t" r="r" b="b"/>
              <a:pathLst>
                <a:path w="2831228" h="553153">
                  <a:moveTo>
                    <a:pt x="0" y="0"/>
                  </a:moveTo>
                  <a:lnTo>
                    <a:pt x="2831228" y="0"/>
                  </a:lnTo>
                  <a:lnTo>
                    <a:pt x="2831228" y="553153"/>
                  </a:lnTo>
                  <a:lnTo>
                    <a:pt x="0" y="553153"/>
                  </a:lnTo>
                  <a:close/>
                </a:path>
              </a:pathLst>
            </a:custGeom>
            <a:solidFill>
              <a:srgbClr val="272B6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3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457200" y="2564054"/>
            <a:ext cx="9365646" cy="6215950"/>
            <a:chOff x="0" y="0"/>
            <a:chExt cx="12487528" cy="8287933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2"/>
            <a:srcRect t="222" b="222"/>
            <a:stretch>
              <a:fillRect/>
            </a:stretch>
          </p:blipFill>
          <p:spPr>
            <a:xfrm>
              <a:off x="0" y="0"/>
              <a:ext cx="12487528" cy="8287933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10242064" y="3586015"/>
            <a:ext cx="7743996" cy="896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  <a:spcBef>
                <a:spcPct val="0"/>
              </a:spcBef>
            </a:pPr>
            <a:r>
              <a:rPr lang="en-US" sz="5199" dirty="0">
                <a:solidFill>
                  <a:srgbClr val="272B64"/>
                </a:solidFill>
                <a:latin typeface="Raleway Bold"/>
              </a:rPr>
              <a:t>CONSUMERS BEHAVIOR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99096" y="5276937"/>
            <a:ext cx="7686963" cy="17931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41"/>
              </a:lnSpc>
              <a:spcBef>
                <a:spcPct val="0"/>
              </a:spcBef>
            </a:pPr>
            <a:r>
              <a:rPr lang="en-US" sz="2529" dirty="0">
                <a:solidFill>
                  <a:srgbClr val="272B64"/>
                </a:solidFill>
                <a:latin typeface="Raleway"/>
              </a:rPr>
              <a:t>When choosing, buying, using, and discarding goods or services to fulfill specific needs or desires, people go through a number of mental and emotional processes as well as physical activities.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-1294243" y="-1513903"/>
            <a:ext cx="21015838" cy="2542603"/>
            <a:chOff x="0" y="0"/>
            <a:chExt cx="5535036" cy="66965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5535036" cy="669657"/>
            </a:xfrm>
            <a:custGeom>
              <a:avLst/>
              <a:gdLst/>
              <a:ahLst/>
              <a:cxnLst/>
              <a:rect l="l" t="t" r="r" b="b"/>
              <a:pathLst>
                <a:path w="5535036" h="669657">
                  <a:moveTo>
                    <a:pt x="0" y="0"/>
                  </a:moveTo>
                  <a:lnTo>
                    <a:pt x="5535036" y="0"/>
                  </a:lnTo>
                  <a:lnTo>
                    <a:pt x="5535036" y="669657"/>
                  </a:lnTo>
                  <a:lnTo>
                    <a:pt x="0" y="669657"/>
                  </a:lnTo>
                  <a:close/>
                </a:path>
              </a:pathLst>
            </a:custGeom>
            <a:solidFill>
              <a:srgbClr val="272B64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39"/>
                </a:lnSpc>
              </a:pPr>
              <a:endParaRPr/>
            </a:p>
          </p:txBody>
        </p:sp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5250796" y="8921430"/>
            <a:ext cx="2008504" cy="10992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-2661641" y="8728421"/>
            <a:ext cx="7267934" cy="165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9"/>
              </a:lnSpc>
              <a:spcBef>
                <a:spcPct val="0"/>
              </a:spcBef>
            </a:pPr>
            <a:r>
              <a:rPr lang="en-US" sz="999">
                <a:solidFill>
                  <a:srgbClr val="E8F0FF"/>
                </a:solidFill>
                <a:latin typeface="Open Sauce"/>
              </a:rPr>
              <a:t>www.canva.com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CC13DF1-14AD-F57A-2AF6-13C361819B25}"/>
              </a:ext>
            </a:extLst>
          </p:cNvPr>
          <p:cNvSpPr txBox="1"/>
          <p:nvPr/>
        </p:nvSpPr>
        <p:spPr>
          <a:xfrm>
            <a:off x="3145291" y="232879"/>
            <a:ext cx="11997417" cy="7196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66701" lvl="1" algn="ctr">
              <a:lnSpc>
                <a:spcPts val="4755"/>
              </a:lnSpc>
            </a:pPr>
            <a:r>
              <a:rPr lang="en-US" sz="5400" b="1" dirty="0">
                <a:solidFill>
                  <a:schemeClr val="bg1"/>
                </a:solidFill>
                <a:latin typeface="Raleway"/>
              </a:rPr>
              <a:t>State of consumer consciousness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F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10066608" y="4144908"/>
            <a:ext cx="6830823" cy="2296761"/>
            <a:chOff x="0" y="0"/>
            <a:chExt cx="1799065" cy="60490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99065" cy="604908"/>
            </a:xfrm>
            <a:custGeom>
              <a:avLst/>
              <a:gdLst/>
              <a:ahLst/>
              <a:cxnLst/>
              <a:rect l="l" t="t" r="r" b="b"/>
              <a:pathLst>
                <a:path w="1799065" h="604908">
                  <a:moveTo>
                    <a:pt x="0" y="0"/>
                  </a:moveTo>
                  <a:lnTo>
                    <a:pt x="1799065" y="0"/>
                  </a:lnTo>
                  <a:lnTo>
                    <a:pt x="1799065" y="604908"/>
                  </a:lnTo>
                  <a:lnTo>
                    <a:pt x="0" y="604908"/>
                  </a:lnTo>
                  <a:close/>
                </a:path>
              </a:pathLst>
            </a:custGeom>
            <a:solidFill>
              <a:srgbClr val="272B6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3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2319007" y="-1071552"/>
            <a:ext cx="22497532" cy="2100252"/>
            <a:chOff x="0" y="0"/>
            <a:chExt cx="5925276" cy="55315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925276" cy="553153"/>
            </a:xfrm>
            <a:custGeom>
              <a:avLst/>
              <a:gdLst/>
              <a:ahLst/>
              <a:cxnLst/>
              <a:rect l="l" t="t" r="r" b="b"/>
              <a:pathLst>
                <a:path w="5925276" h="553153">
                  <a:moveTo>
                    <a:pt x="0" y="0"/>
                  </a:moveTo>
                  <a:lnTo>
                    <a:pt x="5925276" y="0"/>
                  </a:lnTo>
                  <a:lnTo>
                    <a:pt x="5925276" y="553153"/>
                  </a:lnTo>
                  <a:lnTo>
                    <a:pt x="0" y="553153"/>
                  </a:lnTo>
                  <a:close/>
                </a:path>
              </a:pathLst>
            </a:custGeom>
            <a:solidFill>
              <a:srgbClr val="272B64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3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2882505" y="-21426"/>
            <a:ext cx="5481695" cy="10317951"/>
            <a:chOff x="0" y="0"/>
            <a:chExt cx="7308927" cy="13757268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2"/>
            <a:srcRect l="51571" r="15113"/>
            <a:stretch>
              <a:fillRect/>
            </a:stretch>
          </p:blipFill>
          <p:spPr>
            <a:xfrm>
              <a:off x="0" y="0"/>
              <a:ext cx="7308927" cy="13757268"/>
            </a:xfrm>
            <a:prstGeom prst="rect">
              <a:avLst/>
            </a:prstGeom>
          </p:spPr>
        </p:pic>
      </p:grpSp>
      <p:sp>
        <p:nvSpPr>
          <p:cNvPr id="10" name="TextBox 10"/>
          <p:cNvSpPr txBox="1"/>
          <p:nvPr/>
        </p:nvSpPr>
        <p:spPr>
          <a:xfrm>
            <a:off x="550277" y="2713436"/>
            <a:ext cx="11129583" cy="6324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272B64"/>
                </a:solidFill>
                <a:latin typeface="Raleway Bold"/>
              </a:rPr>
              <a:t>FACTORS INFLUENCING CONSUMER BEHAVIOUR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213741" y="5850170"/>
            <a:ext cx="5479420" cy="6584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17312" lvl="1" indent="-408656">
              <a:lnSpc>
                <a:spcPts val="5299"/>
              </a:lnSpc>
              <a:buFont typeface="Arial"/>
              <a:buChar char="•"/>
            </a:pPr>
            <a:r>
              <a:rPr lang="en-US" sz="3785" dirty="0">
                <a:solidFill>
                  <a:srgbClr val="272B64"/>
                </a:solidFill>
                <a:latin typeface="Raleway"/>
              </a:rPr>
              <a:t>Psychological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21053" y="4698092"/>
            <a:ext cx="4520266" cy="7856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35"/>
              </a:lnSpc>
              <a:spcBef>
                <a:spcPct val="0"/>
              </a:spcBef>
            </a:pPr>
            <a:r>
              <a:rPr lang="en-US" sz="2300" dirty="0">
                <a:solidFill>
                  <a:srgbClr val="272B64"/>
                </a:solidFill>
                <a:latin typeface="Raleway"/>
              </a:rPr>
              <a:t>culture, subculture, social class system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76826" y="3902474"/>
            <a:ext cx="5506259" cy="6258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817312" lvl="1" indent="-408656">
              <a:lnSpc>
                <a:spcPts val="5299"/>
              </a:lnSpc>
              <a:buFont typeface="Arial"/>
              <a:buChar char="•"/>
            </a:pPr>
            <a:r>
              <a:rPr lang="en-US" sz="3785" dirty="0">
                <a:solidFill>
                  <a:srgbClr val="272B64"/>
                </a:solidFill>
                <a:latin typeface="Raleway"/>
              </a:rPr>
              <a:t>Culture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035021" y="6643876"/>
            <a:ext cx="5013979" cy="7662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35"/>
              </a:lnSpc>
              <a:spcBef>
                <a:spcPct val="0"/>
              </a:spcBef>
            </a:pPr>
            <a:r>
              <a:rPr lang="en-US" sz="2300" dirty="0">
                <a:solidFill>
                  <a:srgbClr val="272B64"/>
                </a:solidFill>
                <a:latin typeface="Raleway"/>
              </a:rPr>
              <a:t>Motivation, perception, learning, beliefs and attitudes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03665" y="5905870"/>
            <a:ext cx="5479420" cy="6584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17312" lvl="1" indent="-408656">
              <a:lnSpc>
                <a:spcPts val="5299"/>
              </a:lnSpc>
              <a:buFont typeface="Arial"/>
              <a:buChar char="•"/>
            </a:pPr>
            <a:r>
              <a:rPr lang="en-US" sz="3785" dirty="0">
                <a:solidFill>
                  <a:srgbClr val="272B64"/>
                </a:solidFill>
                <a:latin typeface="Raleway"/>
              </a:rPr>
              <a:t>Social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72318" y="6697880"/>
            <a:ext cx="4328958" cy="7856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35"/>
              </a:lnSpc>
              <a:spcBef>
                <a:spcPct val="0"/>
              </a:spcBef>
            </a:pPr>
            <a:r>
              <a:rPr lang="en-US" sz="2300" dirty="0">
                <a:solidFill>
                  <a:srgbClr val="272B64"/>
                </a:solidFill>
                <a:latin typeface="Raleway"/>
              </a:rPr>
              <a:t>reference groups, family, roles and status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5206026" y="3905639"/>
            <a:ext cx="6010822" cy="6584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17312" lvl="1" indent="-408656">
              <a:lnSpc>
                <a:spcPts val="5299"/>
              </a:lnSpc>
              <a:buFont typeface="Arial"/>
              <a:buChar char="•"/>
            </a:pPr>
            <a:r>
              <a:rPr lang="en-US" sz="3785">
                <a:solidFill>
                  <a:srgbClr val="272B64"/>
                </a:solidFill>
                <a:latin typeface="Raleway"/>
              </a:rPr>
              <a:t>Personal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002880" y="4697914"/>
            <a:ext cx="6190848" cy="7662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35"/>
              </a:lnSpc>
              <a:spcBef>
                <a:spcPct val="0"/>
              </a:spcBef>
            </a:pPr>
            <a:r>
              <a:rPr lang="en-US" sz="2300" dirty="0">
                <a:solidFill>
                  <a:srgbClr val="272B64"/>
                </a:solidFill>
                <a:latin typeface="Raleway"/>
              </a:rPr>
              <a:t>age / life-cycle stage, occupation, economic circumstances, lifestyle, personality</a:t>
            </a:r>
          </a:p>
        </p:txBody>
      </p:sp>
      <p:pic>
        <p:nvPicPr>
          <p:cNvPr id="19" name="Picture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028700" y="8681868"/>
            <a:ext cx="2008504" cy="10992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9879922" y="1195137"/>
            <a:ext cx="2008504" cy="10992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14148701" y="10131425"/>
            <a:ext cx="7267934" cy="165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9"/>
              </a:lnSpc>
              <a:spcBef>
                <a:spcPct val="0"/>
              </a:spcBef>
            </a:pPr>
            <a:r>
              <a:rPr lang="en-US" sz="999">
                <a:solidFill>
                  <a:srgbClr val="272B64"/>
                </a:solidFill>
                <a:latin typeface="Open Sauce"/>
              </a:rPr>
              <a:t>www.canva.com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F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50723" y="8313659"/>
            <a:ext cx="10749819" cy="3861500"/>
            <a:chOff x="0" y="0"/>
            <a:chExt cx="2831228" cy="101702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31228" cy="1017021"/>
            </a:xfrm>
            <a:custGeom>
              <a:avLst/>
              <a:gdLst/>
              <a:ahLst/>
              <a:cxnLst/>
              <a:rect l="l" t="t" r="r" b="b"/>
              <a:pathLst>
                <a:path w="2831228" h="1017021">
                  <a:moveTo>
                    <a:pt x="0" y="0"/>
                  </a:moveTo>
                  <a:lnTo>
                    <a:pt x="2831228" y="0"/>
                  </a:lnTo>
                  <a:lnTo>
                    <a:pt x="2831228" y="1017021"/>
                  </a:lnTo>
                  <a:lnTo>
                    <a:pt x="0" y="1017021"/>
                  </a:lnTo>
                  <a:close/>
                </a:path>
              </a:pathLst>
            </a:custGeom>
            <a:solidFill>
              <a:srgbClr val="272B6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3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4152103" y="1419254"/>
            <a:ext cx="3613554" cy="2170203"/>
            <a:chOff x="0" y="0"/>
            <a:chExt cx="4818072" cy="2893604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2">
              <a:alphaModFix amt="71000"/>
            </a:blip>
            <a:srcRect t="4957" b="4957"/>
            <a:stretch>
              <a:fillRect/>
            </a:stretch>
          </p:blipFill>
          <p:spPr>
            <a:xfrm>
              <a:off x="0" y="0"/>
              <a:ext cx="4818072" cy="2893604"/>
            </a:xfrm>
            <a:prstGeom prst="rect">
              <a:avLst/>
            </a:prstGeom>
          </p:spPr>
        </p:pic>
      </p:grpSp>
      <p:grpSp>
        <p:nvGrpSpPr>
          <p:cNvPr id="7" name="Group 7"/>
          <p:cNvGrpSpPr/>
          <p:nvPr/>
        </p:nvGrpSpPr>
        <p:grpSpPr>
          <a:xfrm>
            <a:off x="-1303768" y="-1504349"/>
            <a:ext cx="21015838" cy="2542603"/>
            <a:chOff x="0" y="0"/>
            <a:chExt cx="5535036" cy="66965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535036" cy="669657"/>
            </a:xfrm>
            <a:custGeom>
              <a:avLst/>
              <a:gdLst/>
              <a:ahLst/>
              <a:cxnLst/>
              <a:rect l="l" t="t" r="r" b="b"/>
              <a:pathLst>
                <a:path w="5535036" h="669657">
                  <a:moveTo>
                    <a:pt x="0" y="0"/>
                  </a:moveTo>
                  <a:lnTo>
                    <a:pt x="5535036" y="0"/>
                  </a:lnTo>
                  <a:lnTo>
                    <a:pt x="5535036" y="669657"/>
                  </a:lnTo>
                  <a:lnTo>
                    <a:pt x="0" y="669657"/>
                  </a:lnTo>
                  <a:close/>
                </a:path>
              </a:pathLst>
            </a:custGeom>
            <a:solidFill>
              <a:srgbClr val="272B64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39"/>
                </a:lnSpc>
              </a:pPr>
              <a:endParaRPr/>
            </a:p>
          </p:txBody>
        </p:sp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5250796" y="8921430"/>
            <a:ext cx="2008504" cy="10992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5"/>
          <a:srcRect t="24" r="15153"/>
          <a:stretch>
            <a:fillRect/>
          </a:stretch>
        </p:blipFill>
        <p:spPr>
          <a:xfrm>
            <a:off x="298816" y="3353173"/>
            <a:ext cx="9607184" cy="5734792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2819400" y="1954663"/>
            <a:ext cx="11293653" cy="8266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4400" dirty="0">
                <a:solidFill>
                  <a:srgbClr val="272B64"/>
                </a:solidFill>
                <a:latin typeface="Raleway Bold"/>
              </a:rPr>
              <a:t>CHILD-APPEALING</a:t>
            </a:r>
            <a:r>
              <a:rPr lang="en-US" sz="4000" dirty="0">
                <a:solidFill>
                  <a:srgbClr val="272B64"/>
                </a:solidFill>
                <a:latin typeface="Raleway Bold"/>
              </a:rPr>
              <a:t> MARKETING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299096" y="4608633"/>
            <a:ext cx="7686963" cy="9860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5191" lvl="1" indent="-302596">
              <a:lnSpc>
                <a:spcPts val="3924"/>
              </a:lnSpc>
              <a:buFont typeface="Arial"/>
              <a:buChar char="•"/>
            </a:pPr>
            <a:r>
              <a:rPr lang="en-US" sz="2803" dirty="0">
                <a:solidFill>
                  <a:srgbClr val="272B64"/>
                </a:solidFill>
                <a:latin typeface="Raleway"/>
              </a:rPr>
              <a:t>Childhood overweight, obesity, and diet-related chronic disease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299096" y="5785843"/>
            <a:ext cx="7686963" cy="14813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5191" lvl="1" indent="-302596">
              <a:lnSpc>
                <a:spcPts val="3924"/>
              </a:lnSpc>
              <a:buFont typeface="Arial"/>
              <a:buChar char="•"/>
            </a:pPr>
            <a:r>
              <a:rPr lang="en-US" sz="2803" dirty="0">
                <a:solidFill>
                  <a:srgbClr val="272B64"/>
                </a:solidFill>
                <a:latin typeface="Raleway"/>
              </a:rPr>
              <a:t>Audience-based criteria - the type of channel/website (e.g., on a cartoon network), airing time.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299096" y="7382154"/>
            <a:ext cx="7686963" cy="9860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5191" lvl="1" indent="-302596">
              <a:lnSpc>
                <a:spcPts val="3924"/>
              </a:lnSpc>
              <a:buFont typeface="Arial"/>
              <a:buChar char="•"/>
            </a:pPr>
            <a:r>
              <a:rPr lang="en-US" sz="2803">
                <a:solidFill>
                  <a:srgbClr val="272B64"/>
                </a:solidFill>
                <a:latin typeface="Raleway"/>
              </a:rPr>
              <a:t>Content-based criteria  - visual appeals (e.g., graphic design, animation)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3625333" y="3524709"/>
            <a:ext cx="7267934" cy="165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9"/>
              </a:lnSpc>
              <a:spcBef>
                <a:spcPct val="0"/>
              </a:spcBef>
            </a:pPr>
            <a:r>
              <a:rPr lang="en-US" sz="999">
                <a:solidFill>
                  <a:srgbClr val="000000"/>
                </a:solidFill>
                <a:latin typeface="Open Sauce"/>
              </a:rPr>
              <a:t>www.canva.com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45628" y="8953500"/>
            <a:ext cx="2292772" cy="3211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600" dirty="0">
                <a:solidFill>
                  <a:srgbClr val="FFFFFF"/>
                </a:solidFill>
                <a:latin typeface="Times Neue Roman"/>
              </a:rPr>
              <a:t>(Mulligan et al., 2020)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36485B0-FC6A-B9BA-205A-51F3864B30FE}"/>
              </a:ext>
            </a:extLst>
          </p:cNvPr>
          <p:cNvSpPr txBox="1"/>
          <p:nvPr/>
        </p:nvSpPr>
        <p:spPr>
          <a:xfrm>
            <a:off x="3592286" y="241245"/>
            <a:ext cx="1110342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66701" lvl="1" algn="ctr">
              <a:lnSpc>
                <a:spcPts val="4755"/>
              </a:lnSpc>
            </a:pPr>
            <a:r>
              <a:rPr lang="en-US" sz="5000" b="1" dirty="0">
                <a:solidFill>
                  <a:schemeClr val="bg1"/>
                </a:solidFill>
                <a:latin typeface="Raleway"/>
              </a:rPr>
              <a:t>Analyzing marketing techniques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F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13537783" y="4451002"/>
            <a:ext cx="9394285" cy="2296761"/>
            <a:chOff x="0" y="0"/>
            <a:chExt cx="2474215" cy="60490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74215" cy="604908"/>
            </a:xfrm>
            <a:custGeom>
              <a:avLst/>
              <a:gdLst/>
              <a:ahLst/>
              <a:cxnLst/>
              <a:rect l="l" t="t" r="r" b="b"/>
              <a:pathLst>
                <a:path w="2474215" h="604908">
                  <a:moveTo>
                    <a:pt x="0" y="0"/>
                  </a:moveTo>
                  <a:lnTo>
                    <a:pt x="2474215" y="0"/>
                  </a:lnTo>
                  <a:lnTo>
                    <a:pt x="2474215" y="604908"/>
                  </a:lnTo>
                  <a:lnTo>
                    <a:pt x="0" y="604908"/>
                  </a:lnTo>
                  <a:close/>
                </a:path>
              </a:pathLst>
            </a:custGeom>
            <a:solidFill>
              <a:srgbClr val="272B6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3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2319007" y="-1071552"/>
            <a:ext cx="22497532" cy="2100252"/>
            <a:chOff x="0" y="0"/>
            <a:chExt cx="5925276" cy="55315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925276" cy="553153"/>
            </a:xfrm>
            <a:custGeom>
              <a:avLst/>
              <a:gdLst/>
              <a:ahLst/>
              <a:cxnLst/>
              <a:rect l="l" t="t" r="r" b="b"/>
              <a:pathLst>
                <a:path w="5925276" h="553153">
                  <a:moveTo>
                    <a:pt x="0" y="0"/>
                  </a:moveTo>
                  <a:lnTo>
                    <a:pt x="5925276" y="0"/>
                  </a:lnTo>
                  <a:lnTo>
                    <a:pt x="5925276" y="553153"/>
                  </a:lnTo>
                  <a:lnTo>
                    <a:pt x="0" y="553153"/>
                  </a:lnTo>
                  <a:close/>
                </a:path>
              </a:pathLst>
            </a:custGeom>
            <a:solidFill>
              <a:srgbClr val="272B64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3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8221679" y="3325910"/>
            <a:ext cx="8437546" cy="6546732"/>
            <a:chOff x="0" y="0"/>
            <a:chExt cx="11250061" cy="8728976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2"/>
            <a:srcRect t="273" b="273"/>
            <a:stretch>
              <a:fillRect/>
            </a:stretch>
          </p:blipFill>
          <p:spPr>
            <a:xfrm>
              <a:off x="0" y="0"/>
              <a:ext cx="11250061" cy="8728976"/>
            </a:xfrm>
            <a:prstGeom prst="rect">
              <a:avLst/>
            </a:prstGeom>
          </p:spPr>
        </p:pic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-514838" y="902240"/>
            <a:ext cx="2008504" cy="10992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942975" y="1200150"/>
            <a:ext cx="16143570" cy="1758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 dirty="0">
                <a:solidFill>
                  <a:srgbClr val="272B64"/>
                </a:solidFill>
                <a:latin typeface="Raleway Bold"/>
              </a:rPr>
              <a:t>MARKETING STRATEGIES FOR DIETARY SUPPLEMENTS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89415" y="5811935"/>
            <a:ext cx="5479420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71550" lvl="1" indent="-485775">
              <a:lnSpc>
                <a:spcPts val="6299"/>
              </a:lnSpc>
              <a:buFont typeface="Arial"/>
              <a:buChar char="•"/>
            </a:pPr>
            <a:r>
              <a:rPr lang="en-US" sz="4500">
                <a:solidFill>
                  <a:srgbClr val="272B64"/>
                </a:solidFill>
                <a:latin typeface="Raleway"/>
              </a:rPr>
              <a:t>DSHEA Warning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89415" y="7812719"/>
            <a:ext cx="5810833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71550" lvl="1" indent="-485775">
              <a:lnSpc>
                <a:spcPts val="6299"/>
              </a:lnSpc>
              <a:buFont typeface="Arial"/>
              <a:buChar char="•"/>
            </a:pPr>
            <a:r>
              <a:rPr lang="en-US" sz="4500">
                <a:solidFill>
                  <a:srgbClr val="272B64"/>
                </a:solidFill>
                <a:latin typeface="Raleway"/>
              </a:rPr>
              <a:t>Celebrity/Athlete  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89415" y="4811810"/>
            <a:ext cx="5479420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71550" lvl="1" indent="-485775">
              <a:lnSpc>
                <a:spcPts val="6299"/>
              </a:lnSpc>
              <a:buFont typeface="Arial"/>
              <a:buChar char="•"/>
            </a:pPr>
            <a:r>
              <a:rPr lang="en-US" sz="4500">
                <a:solidFill>
                  <a:srgbClr val="272B64"/>
                </a:solidFill>
                <a:latin typeface="Raleway"/>
              </a:rPr>
              <a:t>Key Terms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89415" y="6813266"/>
            <a:ext cx="6010822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71550" lvl="1" indent="-485775">
              <a:lnSpc>
                <a:spcPts val="6299"/>
              </a:lnSpc>
              <a:buFont typeface="Arial"/>
              <a:buChar char="•"/>
            </a:pPr>
            <a:r>
              <a:rPr lang="en-US" sz="4500">
                <a:solidFill>
                  <a:srgbClr val="272B64"/>
                </a:solidFill>
                <a:latin typeface="Raleway"/>
              </a:rPr>
              <a:t>Health Claims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4148701" y="10131425"/>
            <a:ext cx="7267934" cy="165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9"/>
              </a:lnSpc>
              <a:spcBef>
                <a:spcPct val="0"/>
              </a:spcBef>
            </a:pPr>
            <a:r>
              <a:rPr lang="en-US" sz="999">
                <a:solidFill>
                  <a:srgbClr val="272B64"/>
                </a:solidFill>
                <a:latin typeface="Open Sauce"/>
              </a:rPr>
              <a:t>www.canva.com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89415" y="3811685"/>
            <a:ext cx="5479420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71550" lvl="1" indent="-485775">
              <a:lnSpc>
                <a:spcPts val="6299"/>
              </a:lnSpc>
              <a:buFont typeface="Arial"/>
              <a:buChar char="•"/>
            </a:pPr>
            <a:r>
              <a:rPr lang="en-US" sz="4500">
                <a:solidFill>
                  <a:srgbClr val="272B64"/>
                </a:solidFill>
                <a:latin typeface="Raleway"/>
              </a:rPr>
              <a:t>Product Type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4592521" y="9853592"/>
            <a:ext cx="2266729" cy="3302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5"/>
              </a:lnSpc>
              <a:spcBef>
                <a:spcPct val="0"/>
              </a:spcBef>
            </a:pPr>
            <a:r>
              <a:rPr lang="en-US" sz="1996">
                <a:solidFill>
                  <a:srgbClr val="272B64"/>
                </a:solidFill>
                <a:latin typeface="Times Neue Roman"/>
              </a:rPr>
              <a:t>(Ethan et al., 2016)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F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2700000">
            <a:off x="15004959" y="1860459"/>
            <a:ext cx="6566081" cy="6566081"/>
            <a:chOff x="0" y="0"/>
            <a:chExt cx="1913890" cy="191389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id="4" name="Group 4"/>
          <p:cNvGrpSpPr/>
          <p:nvPr/>
        </p:nvGrpSpPr>
        <p:grpSpPr>
          <a:xfrm rot="2700000">
            <a:off x="15361560" y="2217060"/>
            <a:ext cx="5852880" cy="5852880"/>
            <a:chOff x="0" y="0"/>
            <a:chExt cx="1913890" cy="191389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id="6" name="Group 6"/>
          <p:cNvGrpSpPr/>
          <p:nvPr/>
        </p:nvGrpSpPr>
        <p:grpSpPr>
          <a:xfrm rot="2700000">
            <a:off x="11143419" y="8043030"/>
            <a:ext cx="6164339" cy="6164339"/>
            <a:chOff x="0" y="0"/>
            <a:chExt cx="1913890" cy="191389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id="8" name="Group 8"/>
          <p:cNvGrpSpPr/>
          <p:nvPr/>
        </p:nvGrpSpPr>
        <p:grpSpPr>
          <a:xfrm rot="2700000">
            <a:off x="11143419" y="-3920369"/>
            <a:ext cx="6164339" cy="6164339"/>
            <a:chOff x="0" y="0"/>
            <a:chExt cx="1913890" cy="191389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13296280" y="1955378"/>
            <a:ext cx="3963020" cy="5276243"/>
            <a:chOff x="0" y="0"/>
            <a:chExt cx="3663950" cy="4878070"/>
          </a:xfrm>
        </p:grpSpPr>
        <p:sp>
          <p:nvSpPr>
            <p:cNvPr id="11" name="Freeform 11"/>
            <p:cNvSpPr/>
            <p:nvPr/>
          </p:nvSpPr>
          <p:spPr>
            <a:xfrm>
              <a:off x="31750" y="31750"/>
              <a:ext cx="3600450" cy="4814570"/>
            </a:xfrm>
            <a:custGeom>
              <a:avLst/>
              <a:gdLst/>
              <a:ahLst/>
              <a:cxnLst/>
              <a:rect l="l" t="t" r="r" b="b"/>
              <a:pathLst>
                <a:path w="3600450" h="4814570">
                  <a:moveTo>
                    <a:pt x="0" y="0"/>
                  </a:moveTo>
                  <a:lnTo>
                    <a:pt x="3600450" y="0"/>
                  </a:lnTo>
                  <a:lnTo>
                    <a:pt x="3600450" y="4814570"/>
                  </a:lnTo>
                  <a:lnTo>
                    <a:pt x="0" y="4814570"/>
                  </a:lnTo>
                  <a:close/>
                </a:path>
              </a:pathLst>
            </a:custGeom>
            <a:blipFill>
              <a:blip r:embed="rId3"/>
              <a:stretch>
                <a:fillRect l="-5494" r="-5494"/>
              </a:stretch>
            </a:blipFill>
          </p:spPr>
        </p:sp>
        <p:sp>
          <p:nvSpPr>
            <p:cNvPr id="12" name="Freeform 12"/>
            <p:cNvSpPr/>
            <p:nvPr/>
          </p:nvSpPr>
          <p:spPr>
            <a:xfrm>
              <a:off x="0" y="0"/>
              <a:ext cx="3663950" cy="4878070"/>
            </a:xfrm>
            <a:custGeom>
              <a:avLst/>
              <a:gdLst/>
              <a:ahLst/>
              <a:cxnLst/>
              <a:rect l="l" t="t" r="r" b="b"/>
              <a:pathLst>
                <a:path w="3663950" h="4878070">
                  <a:moveTo>
                    <a:pt x="3663950" y="4878070"/>
                  </a:moveTo>
                  <a:lnTo>
                    <a:pt x="0" y="4878070"/>
                  </a:lnTo>
                  <a:lnTo>
                    <a:pt x="0" y="0"/>
                  </a:lnTo>
                  <a:lnTo>
                    <a:pt x="3663950" y="0"/>
                  </a:lnTo>
                  <a:lnTo>
                    <a:pt x="3663950" y="4878070"/>
                  </a:lnTo>
                  <a:close/>
                  <a:moveTo>
                    <a:pt x="63500" y="4814570"/>
                  </a:moveTo>
                  <a:lnTo>
                    <a:pt x="3600450" y="4814570"/>
                  </a:lnTo>
                  <a:lnTo>
                    <a:pt x="3600450" y="63500"/>
                  </a:lnTo>
                  <a:lnTo>
                    <a:pt x="63500" y="63500"/>
                  </a:lnTo>
                  <a:lnTo>
                    <a:pt x="63500" y="481457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id="13" name="Group 13"/>
          <p:cNvGrpSpPr>
            <a:grpSpLocks noChangeAspect="1"/>
          </p:cNvGrpSpPr>
          <p:nvPr/>
        </p:nvGrpSpPr>
        <p:grpSpPr>
          <a:xfrm>
            <a:off x="11886580" y="3055379"/>
            <a:ext cx="3963020" cy="5276243"/>
            <a:chOff x="0" y="0"/>
            <a:chExt cx="3663950" cy="4878070"/>
          </a:xfrm>
        </p:grpSpPr>
        <p:sp>
          <p:nvSpPr>
            <p:cNvPr id="14" name="Freeform 14"/>
            <p:cNvSpPr/>
            <p:nvPr/>
          </p:nvSpPr>
          <p:spPr>
            <a:xfrm>
              <a:off x="31750" y="31750"/>
              <a:ext cx="3600450" cy="4814570"/>
            </a:xfrm>
            <a:custGeom>
              <a:avLst/>
              <a:gdLst/>
              <a:ahLst/>
              <a:cxnLst/>
              <a:rect l="l" t="t" r="r" b="b"/>
              <a:pathLst>
                <a:path w="3600450" h="4814570">
                  <a:moveTo>
                    <a:pt x="0" y="0"/>
                  </a:moveTo>
                  <a:lnTo>
                    <a:pt x="3600450" y="0"/>
                  </a:lnTo>
                  <a:lnTo>
                    <a:pt x="3600450" y="4814570"/>
                  </a:lnTo>
                  <a:lnTo>
                    <a:pt x="0" y="4814570"/>
                  </a:lnTo>
                  <a:close/>
                </a:path>
              </a:pathLst>
            </a:custGeom>
            <a:blipFill>
              <a:blip r:embed="rId4"/>
              <a:stretch>
                <a:fillRect l="-16860" r="-16860"/>
              </a:stretch>
            </a:blipFill>
          </p:spPr>
        </p:sp>
        <p:sp>
          <p:nvSpPr>
            <p:cNvPr id="15" name="Freeform 15"/>
            <p:cNvSpPr/>
            <p:nvPr/>
          </p:nvSpPr>
          <p:spPr>
            <a:xfrm>
              <a:off x="0" y="0"/>
              <a:ext cx="3663950" cy="4878070"/>
            </a:xfrm>
            <a:custGeom>
              <a:avLst/>
              <a:gdLst/>
              <a:ahLst/>
              <a:cxnLst/>
              <a:rect l="l" t="t" r="r" b="b"/>
              <a:pathLst>
                <a:path w="3663950" h="4878070">
                  <a:moveTo>
                    <a:pt x="3663950" y="4878070"/>
                  </a:moveTo>
                  <a:lnTo>
                    <a:pt x="0" y="4878070"/>
                  </a:lnTo>
                  <a:lnTo>
                    <a:pt x="0" y="0"/>
                  </a:lnTo>
                  <a:lnTo>
                    <a:pt x="3663950" y="0"/>
                  </a:lnTo>
                  <a:lnTo>
                    <a:pt x="3663950" y="4878070"/>
                  </a:lnTo>
                  <a:close/>
                  <a:moveTo>
                    <a:pt x="63500" y="4814570"/>
                  </a:moveTo>
                  <a:lnTo>
                    <a:pt x="3600450" y="4814570"/>
                  </a:lnTo>
                  <a:lnTo>
                    <a:pt x="3600450" y="63500"/>
                  </a:lnTo>
                  <a:lnTo>
                    <a:pt x="63500" y="63500"/>
                  </a:lnTo>
                  <a:lnTo>
                    <a:pt x="63500" y="481457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id="16" name="Group 16"/>
          <p:cNvGrpSpPr/>
          <p:nvPr/>
        </p:nvGrpSpPr>
        <p:grpSpPr>
          <a:xfrm rot="5400000">
            <a:off x="-1309" y="1309"/>
            <a:ext cx="1635964" cy="1633346"/>
            <a:chOff x="0" y="0"/>
            <a:chExt cx="6350000" cy="633984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id="18" name="Group 18"/>
          <p:cNvGrpSpPr/>
          <p:nvPr/>
        </p:nvGrpSpPr>
        <p:grpSpPr>
          <a:xfrm>
            <a:off x="-1309" y="8663179"/>
            <a:ext cx="1635964" cy="1633346"/>
            <a:chOff x="0" y="0"/>
            <a:chExt cx="6350000" cy="633984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sp>
        <p:nvSpPr>
          <p:cNvPr id="20" name="TextBox 20"/>
          <p:cNvSpPr txBox="1"/>
          <p:nvPr/>
        </p:nvSpPr>
        <p:spPr>
          <a:xfrm>
            <a:off x="1227445" y="1950666"/>
            <a:ext cx="9135755" cy="5286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37"/>
              </a:lnSpc>
            </a:pPr>
            <a:r>
              <a:rPr lang="en-US" sz="3749" spc="187" dirty="0">
                <a:solidFill>
                  <a:srgbClr val="272B64"/>
                </a:solidFill>
                <a:latin typeface="Raleway Bold"/>
              </a:rPr>
              <a:t>ALCOHOL ADVERTISING 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81391" y="5171887"/>
            <a:ext cx="5274042" cy="652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09083" lvl="1" indent="-404541">
              <a:lnSpc>
                <a:spcPts val="5246"/>
              </a:lnSpc>
              <a:buFont typeface="Arial"/>
              <a:buChar char="•"/>
            </a:pPr>
            <a:r>
              <a:rPr lang="en-US" sz="3747">
                <a:solidFill>
                  <a:srgbClr val="272B64"/>
                </a:solidFill>
                <a:latin typeface="Raleway"/>
              </a:rPr>
              <a:t>Production appeal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921235" y="5939141"/>
            <a:ext cx="5102990" cy="385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62"/>
              </a:lnSpc>
              <a:spcBef>
                <a:spcPct val="0"/>
              </a:spcBef>
            </a:pPr>
            <a:r>
              <a:rPr lang="en-US" sz="2400">
                <a:solidFill>
                  <a:srgbClr val="272B64"/>
                </a:solidFill>
                <a:latin typeface="Raleway"/>
              </a:rPr>
              <a:t> fashion that encourages thought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81391" y="3188269"/>
            <a:ext cx="5593034" cy="652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09083" lvl="1" indent="-404541">
              <a:lnSpc>
                <a:spcPts val="5246"/>
              </a:lnSpc>
              <a:buFont typeface="Arial"/>
              <a:buChar char="•"/>
            </a:pPr>
            <a:r>
              <a:rPr lang="en-US" sz="3747" dirty="0">
                <a:solidFill>
                  <a:srgbClr val="272B64"/>
                </a:solidFill>
                <a:latin typeface="Raleway"/>
              </a:rPr>
              <a:t>Product appeals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921235" y="3952276"/>
            <a:ext cx="5102990" cy="7917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62"/>
              </a:lnSpc>
              <a:spcBef>
                <a:spcPct val="0"/>
              </a:spcBef>
            </a:pPr>
            <a:r>
              <a:rPr lang="en-US" sz="2400" dirty="0">
                <a:solidFill>
                  <a:srgbClr val="272B64"/>
                </a:solidFill>
                <a:latin typeface="Raleway"/>
              </a:rPr>
              <a:t> taste, health benefits, cost, and  quality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5143092" y="5171887"/>
            <a:ext cx="5274042" cy="652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09083" lvl="1" indent="-404541">
              <a:lnSpc>
                <a:spcPts val="5246"/>
              </a:lnSpc>
              <a:buFont typeface="Arial"/>
              <a:buChar char="•"/>
            </a:pPr>
            <a:r>
              <a:rPr lang="en-US" sz="3747">
                <a:solidFill>
                  <a:srgbClr val="272B64"/>
                </a:solidFill>
                <a:latin typeface="Raleway"/>
              </a:rPr>
              <a:t>Risk appeal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6024224" y="5939141"/>
            <a:ext cx="5751470" cy="3856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62"/>
              </a:lnSpc>
              <a:spcBef>
                <a:spcPct val="0"/>
              </a:spcBef>
            </a:pPr>
            <a:r>
              <a:rPr lang="en-US" sz="2400" dirty="0">
                <a:solidFill>
                  <a:srgbClr val="272B64"/>
                </a:solidFill>
                <a:latin typeface="Raleway"/>
              </a:rPr>
              <a:t>associated with adventure/performance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5143092" y="3188269"/>
            <a:ext cx="5785526" cy="652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09083" lvl="1" indent="-404541">
              <a:lnSpc>
                <a:spcPts val="5246"/>
              </a:lnSpc>
              <a:buFont typeface="Arial"/>
              <a:buChar char="•"/>
            </a:pPr>
            <a:r>
              <a:rPr lang="en-US" sz="3747">
                <a:solidFill>
                  <a:srgbClr val="272B64"/>
                </a:solidFill>
                <a:latin typeface="Raleway"/>
              </a:rPr>
              <a:t>Character appeal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6024224" y="3952276"/>
            <a:ext cx="4961701" cy="7917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62"/>
              </a:lnSpc>
              <a:spcBef>
                <a:spcPct val="0"/>
              </a:spcBef>
            </a:pPr>
            <a:r>
              <a:rPr lang="en-US" sz="2400" dirty="0">
                <a:solidFill>
                  <a:srgbClr val="272B64"/>
                </a:solidFill>
                <a:latin typeface="Raleway"/>
              </a:rPr>
              <a:t>Helps target market identify with the advertisement and the product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739691" y="6762900"/>
            <a:ext cx="7488637" cy="652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09081" lvl="1" indent="-404540" algn="ctr">
              <a:lnSpc>
                <a:spcPts val="5246"/>
              </a:lnSpc>
              <a:buFont typeface="Arial"/>
              <a:buChar char="•"/>
            </a:pPr>
            <a:r>
              <a:rPr lang="en-US" sz="3747">
                <a:solidFill>
                  <a:srgbClr val="272B64"/>
                </a:solidFill>
                <a:latin typeface="Raleway"/>
              </a:rPr>
              <a:t>Youth-oriented genre appeals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2472741" y="7592065"/>
            <a:ext cx="5143210" cy="3813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162"/>
              </a:lnSpc>
              <a:spcBef>
                <a:spcPct val="0"/>
              </a:spcBef>
            </a:pPr>
            <a:r>
              <a:rPr lang="en-US" sz="2400" dirty="0">
                <a:solidFill>
                  <a:srgbClr val="272B64"/>
                </a:solidFill>
                <a:latin typeface="Raleway"/>
              </a:rPr>
              <a:t>magic, violence, fantasy, humor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3114613" y="7174471"/>
            <a:ext cx="7267934" cy="165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9"/>
              </a:lnSpc>
              <a:spcBef>
                <a:spcPct val="0"/>
              </a:spcBef>
            </a:pPr>
            <a:r>
              <a:rPr lang="en-US" sz="999">
                <a:solidFill>
                  <a:srgbClr val="E8F0FF"/>
                </a:solidFill>
                <a:latin typeface="Open Sauce"/>
              </a:rPr>
              <a:t>www.canva.com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F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007475" y="-1318819"/>
            <a:ext cx="5770168" cy="5770168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9667922" y="566151"/>
            <a:ext cx="2396931" cy="9154697"/>
            <a:chOff x="0" y="0"/>
            <a:chExt cx="874407" cy="333965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74407" cy="3339659"/>
            </a:xfrm>
            <a:custGeom>
              <a:avLst/>
              <a:gdLst/>
              <a:ahLst/>
              <a:cxnLst/>
              <a:rect l="l" t="t" r="r" b="b"/>
              <a:pathLst>
                <a:path w="874407" h="3339659">
                  <a:moveTo>
                    <a:pt x="0" y="0"/>
                  </a:moveTo>
                  <a:lnTo>
                    <a:pt x="874407" y="0"/>
                  </a:lnTo>
                  <a:lnTo>
                    <a:pt x="874407" y="3339659"/>
                  </a:lnTo>
                  <a:lnTo>
                    <a:pt x="0" y="3339659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0345603" y="1146804"/>
            <a:ext cx="7304695" cy="7993392"/>
            <a:chOff x="0" y="0"/>
            <a:chExt cx="9739593" cy="10657856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2"/>
            <a:srcRect l="20243" r="20243"/>
            <a:stretch>
              <a:fillRect/>
            </a:stretch>
          </p:blipFill>
          <p:spPr>
            <a:xfrm>
              <a:off x="0" y="0"/>
              <a:ext cx="9739593" cy="10657856"/>
            </a:xfrm>
            <a:prstGeom prst="rect">
              <a:avLst/>
            </a:prstGeom>
          </p:spPr>
        </p:pic>
      </p:grpSp>
      <p:grpSp>
        <p:nvGrpSpPr>
          <p:cNvPr id="8" name="Group 8"/>
          <p:cNvGrpSpPr/>
          <p:nvPr/>
        </p:nvGrpSpPr>
        <p:grpSpPr>
          <a:xfrm>
            <a:off x="619537" y="8172754"/>
            <a:ext cx="1635964" cy="1633346"/>
            <a:chOff x="0" y="0"/>
            <a:chExt cx="6350000" cy="633984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id="10" name="Group 10"/>
          <p:cNvGrpSpPr/>
          <p:nvPr/>
        </p:nvGrpSpPr>
        <p:grpSpPr>
          <a:xfrm rot="5400000">
            <a:off x="618228" y="566151"/>
            <a:ext cx="1635964" cy="1633346"/>
            <a:chOff x="0" y="0"/>
            <a:chExt cx="6350000" cy="633984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sp>
        <p:nvSpPr>
          <p:cNvPr id="12" name="TextBox 12"/>
          <p:cNvSpPr txBox="1"/>
          <p:nvPr/>
        </p:nvSpPr>
        <p:spPr>
          <a:xfrm>
            <a:off x="1600200" y="1104900"/>
            <a:ext cx="8183276" cy="525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95"/>
              </a:lnSpc>
            </a:pPr>
            <a:r>
              <a:rPr lang="en-US" sz="4000" spc="195" dirty="0">
                <a:solidFill>
                  <a:srgbClr val="272B64"/>
                </a:solidFill>
                <a:latin typeface="Raleway Bold"/>
              </a:rPr>
              <a:t>FUTURE CONSIDERATION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236828" y="5241357"/>
            <a:ext cx="3480223" cy="5117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69150" lvl="1" indent="-334575">
              <a:lnSpc>
                <a:spcPts val="4339"/>
              </a:lnSpc>
              <a:buFont typeface="Arial"/>
              <a:buChar char="•"/>
            </a:pPr>
            <a:r>
              <a:rPr lang="en-US" sz="3200" dirty="0">
                <a:solidFill>
                  <a:srgbClr val="272B64"/>
                </a:solidFill>
                <a:latin typeface="Raleway"/>
              </a:rPr>
              <a:t>Price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252883" y="4479357"/>
            <a:ext cx="3690718" cy="5117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69150" lvl="1" indent="-334575">
              <a:lnSpc>
                <a:spcPts val="4339"/>
              </a:lnSpc>
              <a:buFont typeface="Arial"/>
              <a:buChar char="•"/>
            </a:pPr>
            <a:r>
              <a:rPr lang="en-US" sz="3200" dirty="0">
                <a:solidFill>
                  <a:srgbClr val="272B64"/>
                </a:solidFill>
                <a:latin typeface="Raleway"/>
              </a:rPr>
              <a:t>Reviews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236828" y="7527357"/>
            <a:ext cx="3480223" cy="5117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69150" lvl="1" indent="-334575">
              <a:lnSpc>
                <a:spcPts val="4339"/>
              </a:lnSpc>
              <a:buFont typeface="Arial"/>
              <a:buChar char="•"/>
            </a:pPr>
            <a:r>
              <a:rPr lang="en-US" sz="3200" dirty="0">
                <a:solidFill>
                  <a:srgbClr val="272B64"/>
                </a:solidFill>
                <a:latin typeface="Raleway"/>
              </a:rPr>
              <a:t>Necessity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262569" y="6765357"/>
            <a:ext cx="3817740" cy="5117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69150" lvl="1" indent="-334575">
              <a:lnSpc>
                <a:spcPts val="4339"/>
              </a:lnSpc>
              <a:buFont typeface="Arial"/>
              <a:buChar char="•"/>
            </a:pPr>
            <a:r>
              <a:rPr lang="en-US" sz="3200" dirty="0">
                <a:solidFill>
                  <a:srgbClr val="272B64"/>
                </a:solidFill>
                <a:latin typeface="Raleway"/>
              </a:rPr>
              <a:t>Quality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236828" y="5981700"/>
            <a:ext cx="3480223" cy="5117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69150" lvl="1" indent="-334575">
              <a:lnSpc>
                <a:spcPts val="4339"/>
              </a:lnSpc>
              <a:buFont typeface="Arial"/>
              <a:buChar char="•"/>
            </a:pPr>
            <a:r>
              <a:rPr lang="en-US" sz="3200" dirty="0">
                <a:solidFill>
                  <a:srgbClr val="272B64"/>
                </a:solidFill>
                <a:latin typeface="Raleway"/>
              </a:rPr>
              <a:t>Length of use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3526093" y="9083675"/>
            <a:ext cx="7267934" cy="165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9"/>
              </a:lnSpc>
              <a:spcBef>
                <a:spcPct val="0"/>
              </a:spcBef>
            </a:pPr>
            <a:r>
              <a:rPr lang="en-US" sz="999">
                <a:solidFill>
                  <a:srgbClr val="2B4A9D"/>
                </a:solidFill>
                <a:latin typeface="Open Sauce"/>
              </a:rPr>
              <a:t>www.canva.com</a:t>
            </a:r>
          </a:p>
        </p:txBody>
      </p:sp>
      <p:sp>
        <p:nvSpPr>
          <p:cNvPr id="19" name="TextBox 12">
            <a:extLst>
              <a:ext uri="{FF2B5EF4-FFF2-40B4-BE49-F238E27FC236}">
                <a16:creationId xmlns:a16="http://schemas.microsoft.com/office/drawing/2014/main" id="{2F176AE1-B6E4-7EB6-F6A4-AD91FF2592DC}"/>
              </a:ext>
            </a:extLst>
          </p:cNvPr>
          <p:cNvSpPr txBox="1"/>
          <p:nvPr/>
        </p:nvSpPr>
        <p:spPr>
          <a:xfrm>
            <a:off x="1066800" y="3009900"/>
            <a:ext cx="7924800" cy="10515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095"/>
              </a:lnSpc>
            </a:pPr>
            <a:r>
              <a:rPr lang="en-US" sz="3600" spc="195" dirty="0">
                <a:solidFill>
                  <a:srgbClr val="272B64"/>
                </a:solidFill>
                <a:latin typeface="Raleway Bold"/>
              </a:rPr>
              <a:t>Things to consider before making a purchase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2045</TotalTime>
  <Words>895</Words>
  <Application>Microsoft Macintosh PowerPoint</Application>
  <PresentationFormat>Custom</PresentationFormat>
  <Paragraphs>100</Paragraphs>
  <Slides>12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Times Neue Roman</vt:lpstr>
      <vt:lpstr>Arial</vt:lpstr>
      <vt:lpstr>Raleway Bold</vt:lpstr>
      <vt:lpstr>Calibri</vt:lpstr>
      <vt:lpstr>Raleway</vt:lpstr>
      <vt:lpstr>Open Sauce</vt:lpstr>
      <vt:lpstr>Times Neue Roman Italics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Purple Professional Business Presentation</dc:title>
  <cp:lastModifiedBy>Avinash Rajendran</cp:lastModifiedBy>
  <cp:revision>5</cp:revision>
  <dcterms:created xsi:type="dcterms:W3CDTF">2006-08-16T00:00:00Z</dcterms:created>
  <dcterms:modified xsi:type="dcterms:W3CDTF">2023-09-24T04:24:10Z</dcterms:modified>
  <dc:identifier>DAFTjPMGcZc</dc:identifier>
</cp:coreProperties>
</file>